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53" r:id="rId5"/>
  </p:sldMasterIdLst>
  <p:notesMasterIdLst>
    <p:notesMasterId r:id="rId35"/>
  </p:notesMasterIdLst>
  <p:handoutMasterIdLst>
    <p:handoutMasterId r:id="rId36"/>
  </p:handoutMasterIdLst>
  <p:sldIdLst>
    <p:sldId id="263" r:id="rId6"/>
    <p:sldId id="331" r:id="rId7"/>
    <p:sldId id="365" r:id="rId8"/>
    <p:sldId id="340" r:id="rId9"/>
    <p:sldId id="341" r:id="rId10"/>
    <p:sldId id="342" r:id="rId11"/>
    <p:sldId id="366" r:id="rId12"/>
    <p:sldId id="367" r:id="rId13"/>
    <p:sldId id="368" r:id="rId14"/>
    <p:sldId id="369" r:id="rId15"/>
    <p:sldId id="370" r:id="rId16"/>
    <p:sldId id="384" r:id="rId17"/>
    <p:sldId id="371" r:id="rId18"/>
    <p:sldId id="372" r:id="rId19"/>
    <p:sldId id="373" r:id="rId20"/>
    <p:sldId id="374" r:id="rId21"/>
    <p:sldId id="375" r:id="rId22"/>
    <p:sldId id="389" r:id="rId23"/>
    <p:sldId id="376" r:id="rId24"/>
    <p:sldId id="377" r:id="rId25"/>
    <p:sldId id="378" r:id="rId26"/>
    <p:sldId id="379" r:id="rId27"/>
    <p:sldId id="380" r:id="rId28"/>
    <p:sldId id="390" r:id="rId29"/>
    <p:sldId id="382" r:id="rId30"/>
    <p:sldId id="383" r:id="rId31"/>
    <p:sldId id="387" r:id="rId32"/>
    <p:sldId id="388" r:id="rId33"/>
    <p:sldId id="339" r:id="rId34"/>
  </p:sldIdLst>
  <p:sldSz cx="12192000" cy="6858000"/>
  <p:notesSz cx="6797675" cy="9926638"/>
  <p:custDataLst>
    <p:tags r:id="rId3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845" userDrawn="1">
          <p15:clr>
            <a:srgbClr val="A4A3A4"/>
          </p15:clr>
        </p15:guide>
        <p15:guide id="5" pos="574" userDrawn="1">
          <p15:clr>
            <a:srgbClr val="A4A3A4"/>
          </p15:clr>
        </p15:guide>
        <p15:guide id="6" pos="7101" userDrawn="1">
          <p15:clr>
            <a:srgbClr val="A4A3A4"/>
          </p15:clr>
        </p15:guide>
        <p15:guide id="7" orient="horz" pos="35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Rye-Danjelsen" initials="ER" lastIdx="20" clrIdx="0">
    <p:extLst>
      <p:ext uri="{19B8F6BF-5375-455C-9EA6-DF929625EA0E}">
        <p15:presenceInfo xmlns:p15="http://schemas.microsoft.com/office/powerpoint/2012/main" userId="S-1-5-21-1634941473-1398440489-521539862-11851" providerId="AD"/>
      </p:ext>
    </p:extLst>
  </p:cmAuthor>
  <p:cmAuthor id="2" name="elin.rye-danjelsen@folkhalsomyndigheten.se" initials="e" lastIdx="6" clrIdx="1">
    <p:extLst>
      <p:ext uri="{19B8F6BF-5375-455C-9EA6-DF929625EA0E}">
        <p15:presenceInfo xmlns:p15="http://schemas.microsoft.com/office/powerpoint/2012/main" userId="elin.rye-danjelsen@folkhalsomyndigheten.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C"/>
    <a:srgbClr val="6DC1B9"/>
    <a:srgbClr val="009284"/>
    <a:srgbClr val="41AEA4"/>
    <a:srgbClr val="CCE8E5"/>
    <a:srgbClr val="E5F5F2"/>
    <a:srgbClr val="CCE0ED"/>
    <a:srgbClr val="E5F0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5996" autoAdjust="0"/>
  </p:normalViewPr>
  <p:slideViewPr>
    <p:cSldViewPr showGuides="1">
      <p:cViewPr varScale="1">
        <p:scale>
          <a:sx n="52" d="100"/>
          <a:sy n="52" d="100"/>
        </p:scale>
        <p:origin x="880" y="48"/>
      </p:cViewPr>
      <p:guideLst>
        <p:guide orient="horz" pos="845"/>
        <p:guide pos="574"/>
        <p:guide pos="7101"/>
        <p:guide orient="horz" pos="3521"/>
      </p:guideLst>
    </p:cSldViewPr>
  </p:slideViewPr>
  <p:outlineViewPr>
    <p:cViewPr>
      <p:scale>
        <a:sx n="33" d="100"/>
        <a:sy n="33" d="100"/>
      </p:scale>
      <p:origin x="0" y="-1812"/>
    </p:cViewPr>
  </p:outlineViewPr>
  <p:notesTextViewPr>
    <p:cViewPr>
      <p:scale>
        <a:sx n="3" d="2"/>
        <a:sy n="3" d="2"/>
      </p:scale>
      <p:origin x="0" y="0"/>
    </p:cViewPr>
  </p:notesTextViewPr>
  <p:sorterViewPr>
    <p:cViewPr>
      <p:scale>
        <a:sx n="74" d="100"/>
        <a:sy n="74" d="100"/>
      </p:scale>
      <p:origin x="0" y="0"/>
    </p:cViewPr>
  </p:sorterViewPr>
  <p:notesViewPr>
    <p:cSldViewPr showGuides="1">
      <p:cViewPr>
        <p:scale>
          <a:sx n="75" d="100"/>
          <a:sy n="75" d="100"/>
        </p:scale>
        <p:origin x="4026" y="1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34047" y="1"/>
            <a:ext cx="2826894" cy="496332"/>
          </a:xfrm>
          <a:prstGeom prst="rect">
            <a:avLst/>
          </a:prstGeom>
        </p:spPr>
        <p:txBody>
          <a:bodyPr vert="horz" lIns="95562" tIns="47781" rIns="95562" bIns="47781" rtlCol="0" anchor="b" anchorCtr="0"/>
          <a:lstStyle>
            <a:lvl1pPr algn="l">
              <a:defRPr sz="1300"/>
            </a:lvl1pPr>
          </a:lstStyle>
          <a:p>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3" name="Platshållare för datum 2"/>
          <p:cNvSpPr>
            <a:spLocks noGrp="1"/>
          </p:cNvSpPr>
          <p:nvPr>
            <p:ph type="dt" sz="quarter" idx="1"/>
          </p:nvPr>
        </p:nvSpPr>
        <p:spPr>
          <a:xfrm>
            <a:off x="3605684" y="1"/>
            <a:ext cx="2738813" cy="496332"/>
          </a:xfrm>
          <a:prstGeom prst="rect">
            <a:avLst/>
          </a:prstGeom>
        </p:spPr>
        <p:txBody>
          <a:bodyPr vert="horz" lIns="95562" tIns="47781" rIns="95562" bIns="47781" rtlCol="0" anchor="b" anchorCtr="0"/>
          <a:lstStyle>
            <a:lvl1pPr algn="r">
              <a:defRPr sz="1300"/>
            </a:lvl1pPr>
          </a:lstStyle>
          <a:p>
            <a:fld id="{41AE9EB3-8931-49C7-BE2C-A6174C33ACB4}" type="datetimeFigureOut">
              <a:rPr lang="sv-SE" sz="1200">
                <a:latin typeface="Tahoma" panose="020B0604030504040204" pitchFamily="34" charset="0"/>
                <a:ea typeface="Tahoma" panose="020B0604030504040204" pitchFamily="34" charset="0"/>
                <a:cs typeface="Tahoma" panose="020B0604030504040204" pitchFamily="34" charset="0"/>
              </a:rPr>
              <a:t>2024-10-21</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latshållare för bildnummer 4"/>
          <p:cNvSpPr>
            <a:spLocks noGrp="1"/>
          </p:cNvSpPr>
          <p:nvPr>
            <p:ph type="sldNum" sz="quarter" idx="3"/>
          </p:nvPr>
        </p:nvSpPr>
        <p:spPr>
          <a:xfrm>
            <a:off x="3605684" y="9571336"/>
            <a:ext cx="2738813" cy="353580"/>
          </a:xfrm>
          <a:prstGeom prst="rect">
            <a:avLst/>
          </a:prstGeom>
        </p:spPr>
        <p:txBody>
          <a:bodyPr vert="horz" lIns="95562" tIns="47781" rIns="95562" bIns="47781" rtlCol="0" anchor="t" anchorCtr="0"/>
          <a:lstStyle>
            <a:lvl1pPr algn="r">
              <a:defRPr sz="1300"/>
            </a:lvl1pPr>
          </a:lstStyle>
          <a:p>
            <a:fld id="{37EE2D9D-F385-4CF0-A100-034B5F23D549}" type="slidenum">
              <a:rPr lang="sv-SE" sz="1200">
                <a:latin typeface="Tahoma" panose="020B0604030504040204" pitchFamily="34" charset="0"/>
                <a:ea typeface="Tahoma" panose="020B0604030504040204" pitchFamily="34" charset="0"/>
                <a:cs typeface="Tahoma" panose="020B0604030504040204" pitchFamily="34" charset="0"/>
              </a:rPr>
              <a:t>‹#›</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ruta 3"/>
          <p:cNvSpPr txBox="1"/>
          <p:nvPr/>
        </p:nvSpPr>
        <p:spPr>
          <a:xfrm>
            <a:off x="434045" y="9571830"/>
            <a:ext cx="2826895" cy="354807"/>
          </a:xfrm>
          <a:prstGeom prst="rect">
            <a:avLst/>
          </a:prstGeom>
          <a:noFill/>
        </p:spPr>
        <p:txBody>
          <a:bodyPr wrap="square" lIns="88221" tIns="44111" rIns="88221" bIns="44111" rtlCol="0">
            <a:normAutofit/>
          </a:bodyPr>
          <a:lstStyle/>
          <a:p>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9" name="Grupp 8"/>
          <p:cNvGrpSpPr/>
          <p:nvPr/>
        </p:nvGrpSpPr>
        <p:grpSpPr>
          <a:xfrm>
            <a:off x="-8804" y="9279066"/>
            <a:ext cx="6807920" cy="36406"/>
            <a:chOff x="0" y="6619124"/>
            <a:chExt cx="7471719" cy="37536"/>
          </a:xfrm>
        </p:grpSpPr>
        <p:cxnSp>
          <p:nvCxnSpPr>
            <p:cNvPr id="10" name="Rak koppling 9"/>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90488" y="1"/>
            <a:ext cx="4676501" cy="496332"/>
          </a:xfrm>
          <a:prstGeom prst="rect">
            <a:avLst/>
          </a:prstGeom>
        </p:spPr>
        <p:txBody>
          <a:bodyPr vert="horz" lIns="95562" tIns="47781" rIns="95562" bIns="47781" rtlCol="0" anchor="b"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3" name="Platshållare för datum 2"/>
          <p:cNvSpPr>
            <a:spLocks noGrp="1"/>
          </p:cNvSpPr>
          <p:nvPr>
            <p:ph type="dt" idx="1"/>
          </p:nvPr>
        </p:nvSpPr>
        <p:spPr>
          <a:xfrm>
            <a:off x="4897760" y="1"/>
            <a:ext cx="1446737" cy="496332"/>
          </a:xfrm>
          <a:prstGeom prst="rect">
            <a:avLst/>
          </a:prstGeom>
        </p:spPr>
        <p:txBody>
          <a:bodyPr vert="horz" lIns="95562" tIns="47781" rIns="95562" bIns="47781" rtlCol="0" anchor="b"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33324598-625F-4279-8712-6568122A40DD}" type="datetimeFigureOut">
              <a:rPr lang="sv-SE" smtClean="0"/>
              <a:pPr/>
              <a:t>2024-10-21</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sv-SE" dirty="0"/>
          </a:p>
        </p:txBody>
      </p:sp>
      <p:sp>
        <p:nvSpPr>
          <p:cNvPr id="5" name="Platshållare för anteckningar 4"/>
          <p:cNvSpPr>
            <a:spLocks noGrp="1"/>
          </p:cNvSpPr>
          <p:nvPr>
            <p:ph type="body" sz="quarter" idx="3"/>
          </p:nvPr>
        </p:nvSpPr>
        <p:spPr>
          <a:xfrm>
            <a:off x="464837" y="4715153"/>
            <a:ext cx="5868000" cy="4466987"/>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886670" y="9428584"/>
            <a:ext cx="3680816" cy="496332"/>
          </a:xfrm>
          <a:prstGeom prst="rect">
            <a:avLst/>
          </a:prstGeom>
        </p:spPr>
        <p:txBody>
          <a:bodyPr vert="horz" lIns="95562" tIns="47781" rIns="95562" bIns="47781" rtlCol="0" anchor="t"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7" name="Platshållare för bildnummer 6"/>
          <p:cNvSpPr>
            <a:spLocks noGrp="1"/>
          </p:cNvSpPr>
          <p:nvPr>
            <p:ph type="sldNum" sz="quarter" idx="5"/>
          </p:nvPr>
        </p:nvSpPr>
        <p:spPr>
          <a:xfrm>
            <a:off x="5666303" y="9428584"/>
            <a:ext cx="678194" cy="496332"/>
          </a:xfrm>
          <a:prstGeom prst="rect">
            <a:avLst/>
          </a:prstGeom>
        </p:spPr>
        <p:txBody>
          <a:bodyPr vert="horz" lIns="95562" tIns="47781" rIns="95562" bIns="47781" rtlCol="0" anchor="t"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8B5362E9-56F8-4489-B0BC-0270E33C950D}" type="slidenum">
              <a:rPr lang="sv-SE" smtClean="0"/>
              <a:pPr/>
              <a:t>‹#›</a:t>
            </a:fld>
            <a:endParaRPr lang="sv-SE" dirty="0"/>
          </a:p>
        </p:txBody>
      </p:sp>
      <p:sp>
        <p:nvSpPr>
          <p:cNvPr id="8" name="textruta 7"/>
          <p:cNvSpPr txBox="1"/>
          <p:nvPr/>
        </p:nvSpPr>
        <p:spPr>
          <a:xfrm>
            <a:off x="90488" y="9428584"/>
            <a:ext cx="1796182" cy="273749"/>
          </a:xfrm>
          <a:prstGeom prst="rect">
            <a:avLst/>
          </a:prstGeom>
          <a:noFill/>
        </p:spPr>
        <p:txBody>
          <a:bodyPr wrap="square" lIns="88221" tIns="44111" rIns="88221" bIns="44111" rtlCol="0">
            <a:spAutoFit/>
          </a:bodyPr>
          <a:lstStyle/>
          <a:p>
            <a:pPr algn="l"/>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15" name="Grupp 14"/>
          <p:cNvGrpSpPr/>
          <p:nvPr/>
        </p:nvGrpSpPr>
        <p:grpSpPr>
          <a:xfrm>
            <a:off x="-8804" y="9279066"/>
            <a:ext cx="6807920" cy="36406"/>
            <a:chOff x="0" y="6619124"/>
            <a:chExt cx="7471719" cy="37536"/>
          </a:xfrm>
        </p:grpSpPr>
        <p:cxnSp>
          <p:nvCxnSpPr>
            <p:cNvPr id="16" name="Rak koppling 15"/>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ak koppling 16"/>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olkhalsomyndigheten.se/publicerat-material/foreskrifter-och-allmanna-rad/hslf-fs-20165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Sedan Sverige återinförde barnvaccination mot kikhosta 1996 har insjuknandet minskat kraftigt. Sjukdomen cirkulerar i befolkningen och särskilt barn under ett år kan bli livshotande eller svårt sjuka om de får kikhosta. Därför tog Folkhälsomyndigheten fram rekommendationer för att stärka skyddet mot kikhosta bland spädbarn 2015. Denna presentation uppdaterades oktober 2024 med anledning av att gravidvaccination mot kikhosta rekommenderas sedan augusti 2022 och den ökade förekomsten av kikhosta 2024 . Denna presentation med </a:t>
            </a:r>
            <a:r>
              <a:rPr lang="sv-SE" dirty="0" err="1"/>
              <a:t>talmanus</a:t>
            </a:r>
            <a:r>
              <a:rPr lang="sv-SE" dirty="0"/>
              <a:t> är ett utbildningsmaterial om att förebygga kikhosta hos spädbarn. Materialet riktar sig till personal som träffar gravida och spädbarn i vårdsammanhang.</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a:t>
            </a:fld>
            <a:endParaRPr lang="sv-SE" dirty="0"/>
          </a:p>
        </p:txBody>
      </p:sp>
    </p:spTree>
    <p:extLst>
      <p:ext uri="{BB962C8B-B14F-4D97-AF65-F5344CB8AC3E}">
        <p14:creationId xmlns:p14="http://schemas.microsoft.com/office/powerpoint/2010/main" val="65361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rgbClr val="FF0000"/>
                </a:solidFill>
                <a:effectLst/>
                <a:latin typeface="+mn-lt"/>
                <a:ea typeface="+mn-ea"/>
                <a:cs typeface="+mn-cs"/>
              </a:rPr>
              <a:t>Kikhosta förekommer fortfarande</a:t>
            </a:r>
            <a:endParaRPr lang="sv-SE" sz="1200" kern="1200" dirty="0">
              <a:solidFill>
                <a:srgbClr val="FF0000"/>
              </a:solidFill>
              <a:effectLst/>
              <a:latin typeface="+mn-lt"/>
              <a:ea typeface="+mn-ea"/>
              <a:cs typeface="+mn-cs"/>
            </a:endParaRPr>
          </a:p>
          <a:p>
            <a:r>
              <a:rPr lang="sv-SE" sz="1200" kern="1200" dirty="0">
                <a:solidFill>
                  <a:srgbClr val="FF0000"/>
                </a:solidFill>
                <a:effectLst/>
                <a:latin typeface="+mn-lt"/>
                <a:ea typeface="+mn-ea"/>
                <a:cs typeface="+mn-cs"/>
              </a:rPr>
              <a:t>Figuren visar</a:t>
            </a:r>
            <a:r>
              <a:rPr lang="sv-SE" sz="1200" kern="1200" baseline="0" dirty="0">
                <a:solidFill>
                  <a:srgbClr val="FF0000"/>
                </a:solidFill>
                <a:effectLst/>
                <a:latin typeface="+mn-lt"/>
                <a:ea typeface="+mn-ea"/>
                <a:cs typeface="+mn-cs"/>
              </a:rPr>
              <a:t> incidens av kikhosta bland spädbarn i Sverige under åren 1997-2024 (data till och med september 2024). </a:t>
            </a:r>
          </a:p>
          <a:p>
            <a:r>
              <a:rPr lang="sv-SE" sz="1200" kern="1200" dirty="0">
                <a:solidFill>
                  <a:srgbClr val="FF0000"/>
                </a:solidFill>
                <a:effectLst/>
                <a:latin typeface="+mn-lt"/>
                <a:ea typeface="+mn-ea"/>
                <a:cs typeface="+mn-cs"/>
              </a:rPr>
              <a:t>Incidens bland spädbarn är antal fall sett 100 000 barn i åldersgruppen under 1 år. </a:t>
            </a:r>
          </a:p>
          <a:p>
            <a:endParaRPr lang="sv-SE" sz="1200" kern="1200" dirty="0">
              <a:solidFill>
                <a:srgbClr val="FF0000"/>
              </a:solidFill>
              <a:effectLst/>
              <a:latin typeface="+mn-lt"/>
              <a:ea typeface="+mn-ea"/>
              <a:cs typeface="+mn-cs"/>
            </a:endParaRPr>
          </a:p>
          <a:p>
            <a:r>
              <a:rPr lang="sv-SE" sz="1200" kern="1200" dirty="0">
                <a:solidFill>
                  <a:srgbClr val="FF0000"/>
                </a:solidFill>
                <a:effectLst/>
                <a:latin typeface="+mn-lt"/>
                <a:ea typeface="+mn-ea"/>
                <a:cs typeface="+mn-cs"/>
              </a:rPr>
              <a:t>Under 2014 när förekomsten av kikhosta ökade kraftigt sågs högsta incidensen bland spädbarn. Genom förstärkt uppföljning av kikhosta sågs då att de flesta spädbarn som insjuknande var yngre än 3 månader och ovaccinerad innan barnen har hunnit erbjudas vaccination enligt barnvaccinationsprogrammet. En kraftig ökning sågs igen under 2024 efter en period med ovanligt få fall 2020-2022 i samband med pandemin med covid-19. </a:t>
            </a:r>
          </a:p>
          <a:p>
            <a:r>
              <a:rPr lang="sv-SE" sz="1200" kern="1200" dirty="0">
                <a:solidFill>
                  <a:srgbClr val="FF0000"/>
                </a:solidFill>
                <a:effectLst/>
                <a:latin typeface="+mn-lt"/>
                <a:ea typeface="+mn-ea"/>
                <a:cs typeface="+mn-cs"/>
              </a:rPr>
              <a:t>Återigen ses högst incidens bland barn yngre än 1 år.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10</a:t>
            </a:fld>
            <a:endParaRPr lang="sv-SE" dirty="0"/>
          </a:p>
        </p:txBody>
      </p:sp>
    </p:spTree>
    <p:extLst>
      <p:ext uri="{BB962C8B-B14F-4D97-AF65-F5344CB8AC3E}">
        <p14:creationId xmlns:p14="http://schemas.microsoft.com/office/powerpoint/2010/main" val="47585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FF0000"/>
                </a:solidFill>
              </a:rPr>
              <a:t>När antalet fall av kikhosta ökar blir också</a:t>
            </a:r>
            <a:r>
              <a:rPr lang="sv-SE" baseline="0" dirty="0">
                <a:solidFill>
                  <a:srgbClr val="FF0000"/>
                </a:solidFill>
              </a:rPr>
              <a:t> </a:t>
            </a:r>
            <a:r>
              <a:rPr lang="sv-SE" dirty="0">
                <a:solidFill>
                  <a:srgbClr val="FF0000"/>
                </a:solidFill>
              </a:rPr>
              <a:t>fler spädbarn sjuka. Bilden illustrerar alla åldersgrupper. </a:t>
            </a:r>
          </a:p>
          <a:p>
            <a:r>
              <a:rPr lang="sv-SE" sz="1000" b="1" kern="1200" dirty="0">
                <a:solidFill>
                  <a:srgbClr val="FF0000"/>
                </a:solidFill>
                <a:effectLst/>
                <a:latin typeface="+mn-lt"/>
                <a:ea typeface="+mn-ea"/>
                <a:cs typeface="+mn-cs"/>
              </a:rPr>
              <a:t>Rapporterade fall av kikhosta i Sverige 2007– augusti 2024</a:t>
            </a:r>
            <a:endParaRPr lang="sv-SE" sz="1000" kern="1200" dirty="0">
              <a:solidFill>
                <a:srgbClr val="FF0000"/>
              </a:solidFill>
              <a:effectLst/>
              <a:latin typeface="+mn-lt"/>
              <a:ea typeface="+mn-ea"/>
              <a:cs typeface="+mn-cs"/>
            </a:endParaRPr>
          </a:p>
          <a:p>
            <a:r>
              <a:rPr lang="sv-SE" sz="1000" kern="1200" dirty="0">
                <a:solidFill>
                  <a:srgbClr val="FF0000"/>
                </a:solidFill>
                <a:effectLst/>
                <a:latin typeface="+mn-lt"/>
                <a:ea typeface="+mn-ea"/>
                <a:cs typeface="+mn-cs"/>
              </a:rPr>
              <a:t>I Sverige har vi under flera år haft en stabilt låg förekomst av kikhosta </a:t>
            </a:r>
            <a:r>
              <a:rPr lang="sv-SE" sz="1000" dirty="0">
                <a:effectLst/>
                <a:latin typeface="Times New Roman" panose="02020603050405020304" pitchFamily="18" charset="0"/>
                <a:ea typeface="Times New Roman" panose="02020603050405020304" pitchFamily="18" charset="0"/>
              </a:rPr>
              <a:t>2008-2013, då färre än 300 fall av kikhosta per år</a:t>
            </a:r>
            <a:r>
              <a:rPr lang="sv-SE" sz="1000" kern="1200" dirty="0">
                <a:solidFill>
                  <a:srgbClr val="FF0000"/>
                </a:solidFill>
                <a:effectLst/>
                <a:latin typeface="+mn-lt"/>
                <a:ea typeface="+mn-ea"/>
                <a:cs typeface="+mn-cs"/>
              </a:rPr>
              <a:t>. En ökning av antalet fall inträffade under 2014 då </a:t>
            </a:r>
            <a:r>
              <a:rPr lang="sv-SE" sz="1200" dirty="0">
                <a:effectLst/>
                <a:latin typeface="Times New Roman" panose="02020603050405020304" pitchFamily="18" charset="0"/>
                <a:ea typeface="Times New Roman" panose="02020603050405020304" pitchFamily="18" charset="0"/>
              </a:rPr>
              <a:t>antalet fall ökade kraftigt jämfört med de föregående åren och över 700 fall rapporterades. De följande åren, 2015-2019, rapporterades mellan 600-800 fall per år. Sjukdomsförekomsten var högst bland spädbarn. Tre spädbarn avled i kikhosta 2014-2015. Antalet fall av kikhosta minskade drastiskt under pandemiåren 2021 och 2022, då flera rekommendationer uppmanade till social distans och att stanna hemma och inte träffa andra om man hade luftvägssymptom. Endast ett 10-tal fall rapporterades per år. Ett 100-tal fall rapporterades under 2023. I augusti 2024 hade nära 500 fall rapporterats på en månad. </a:t>
            </a: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11</a:t>
            </a:fld>
            <a:endParaRPr lang="sv-SE" dirty="0"/>
          </a:p>
        </p:txBody>
      </p:sp>
    </p:spTree>
    <p:extLst>
      <p:ext uri="{BB962C8B-B14F-4D97-AF65-F5344CB8AC3E}">
        <p14:creationId xmlns:p14="http://schemas.microsoft.com/office/powerpoint/2010/main" val="163151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Rekommendationer för skydda spädbarn mot kikhosta publicerades 2016. Dessa har nu kompletterats med vaccination av gravida sedan 2022. Kommande avsnitt fokuserar på dessa rekommendationer för att stärka förebyggande insatser och förebygga kikhosta hos spädbarn. Den första delen av rekommendationen fokuserar på vaccination av gravida och barn.</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12</a:t>
            </a:fld>
            <a:endParaRPr lang="sv-SE" dirty="0"/>
          </a:p>
        </p:txBody>
      </p:sp>
    </p:spTree>
    <p:extLst>
      <p:ext uri="{BB962C8B-B14F-4D97-AF65-F5344CB8AC3E}">
        <p14:creationId xmlns:p14="http://schemas.microsoft.com/office/powerpoint/2010/main" val="8123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Stärka de förebyggande insatserna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Vaccinationsprogrammet är grunden för skyddet mot kikhosta, men eftersom skyddet varken är heltäckande eller livslångt förekommer sjukdomen fortfarande i samhället. Det är bakgrunden till att Folkhälsomyndigheten gav ut rekommendationer 2016 som syftar till att stärka skyddet mot kikhosta bland spädbarn och sedan 2022 rekommenderas även vaccination av gravida. Rekommendationerna bygger på fyra strategier: </a:t>
            </a:r>
            <a:r>
              <a:rPr lang="sv-SE" sz="1200" strike="noStrike" kern="1200" baseline="0" dirty="0">
                <a:solidFill>
                  <a:schemeClr val="tx1"/>
                </a:solidFill>
                <a:effectLst/>
                <a:latin typeface="+mn-lt"/>
                <a:ea typeface="+mn-ea"/>
                <a:cs typeface="+mn-cs"/>
              </a:rPr>
              <a:t>v</a:t>
            </a:r>
            <a:r>
              <a:rPr lang="sv-SE" sz="1200" kern="1200" dirty="0">
                <a:solidFill>
                  <a:schemeClr val="tx1"/>
                </a:solidFill>
                <a:effectLst/>
                <a:latin typeface="+mn-lt"/>
                <a:ea typeface="+mn-ea"/>
                <a:cs typeface="+mn-cs"/>
              </a:rPr>
              <a:t>accination i tid för gravida och barn, tidig diagnostik och behandling samt ökad uppmärksamhet kring att kikhosta fortfarande finns kvar i samhället.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13</a:t>
            </a:fld>
            <a:endParaRPr lang="sv-SE" dirty="0"/>
          </a:p>
        </p:txBody>
      </p:sp>
    </p:spTree>
    <p:extLst>
      <p:ext uri="{BB962C8B-B14F-4D97-AF65-F5344CB8AC3E}">
        <p14:creationId xmlns:p14="http://schemas.microsoft.com/office/powerpoint/2010/main" val="7812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Flera litteraturgranskningar har genomförts kring vaccination av gravida mot kikhosta. </a:t>
            </a:r>
          </a:p>
          <a:p>
            <a:r>
              <a:rPr lang="sv-SE" dirty="0"/>
              <a:t>I en systematisk litteraturöversikt 2015 utvärderades olika förebyggande strategier för att minska kikhosta bland spädbarn i Sverige. Utifrån den litteratur som dittills publicerats (mars 2015) framkom att evidens för vaccination mot kikhosta för gravida var begränsad avseende säkerhet och effektivitet. Ett hälsoekonomiskt kunskapsunderlag med en hälsoekonomisk analys jämförde kostnader och hälsoeffekter vid olika vaccinationsstrategier för förbättrat skydd mot kikhosta bland spädbarn. Analysen tydde på att vaccination av gravida var en kostnadseffektiv insats. </a:t>
            </a:r>
          </a:p>
          <a:p>
            <a:endParaRPr lang="sv-SE" dirty="0"/>
          </a:p>
          <a:p>
            <a:r>
              <a:rPr lang="sv-SE" dirty="0"/>
              <a:t>Under 2019 genomfördes en kompletterande litteraturgranskning med artiklar publicerade efter februari 2015 till och med december 2018, med syfte att revidera kunskapsläget om vaccination mot kikhosta för gravida. De kunskapsluckor som tidigare identifierats kunde revideras och underlaget kunde stärkas för nytta–risk-balansen för vaccination mot kikhosta för gravida. Nya studier har även bekräftat de tidigare studiernas slutsatser angående effekt och säkerhet. Genom vaccination av gravida får barnet en hög antikroppsnivå mot kikhosta de första månaderna och även mamman får ett övergående förstärkt skydd mot kikhosta. </a:t>
            </a:r>
          </a:p>
          <a:p>
            <a:endParaRPr lang="sv-SE" dirty="0"/>
          </a:p>
          <a:p>
            <a:r>
              <a:rPr lang="sv-SE" dirty="0"/>
              <a:t>Folkhälsomyndigheten publicerade rekommendation om vaccination för gravida i augusti 2022.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14</a:t>
            </a:fld>
            <a:endParaRPr lang="sv-SE" dirty="0"/>
          </a:p>
        </p:txBody>
      </p:sp>
    </p:spTree>
    <p:extLst>
      <p:ext uri="{BB962C8B-B14F-4D97-AF65-F5344CB8AC3E}">
        <p14:creationId xmlns:p14="http://schemas.microsoft.com/office/powerpoint/2010/main" val="166825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Sedan 2022 rekommenderas vaccination mot kikhosta vid varje graviditet, efter graviditetsvecka 16. </a:t>
            </a:r>
          </a:p>
          <a:p>
            <a:r>
              <a:rPr lang="sv-SE" dirty="0"/>
              <a:t>Syftet med vaccinationen är att skydda de allra yngsta spädbarnen mot svår sjukdom i kikhosta under de första månaderna i livet.</a:t>
            </a:r>
          </a:p>
          <a:p>
            <a:r>
              <a:rPr lang="sv-SE" dirty="0"/>
              <a:t>För att skyddet i mammans kropp ska föras över ska vaccinationen ges i god tid före förlossningen, efter graviditetsvecka 16. Då hinner vaccinet ge skydd även om barnet föds för tidigt.</a:t>
            </a:r>
          </a:p>
          <a:p>
            <a:endParaRPr lang="sv-SE" dirty="0"/>
          </a:p>
          <a:p>
            <a:r>
              <a:rPr lang="sv-SE" dirty="0"/>
              <a:t>Information om rekommendationen om vaccination mot kikhosta kan ges tidigt i graviditeten vid besök på mödrahälsovården. </a:t>
            </a:r>
          </a:p>
          <a:p>
            <a:r>
              <a:rPr lang="sv-SE" dirty="0"/>
              <a:t>Vid vaccination mot kikhosta bibehålls antikroppsnivån relativt kortvarigt hos den vaccinerade och ger inte samma skydd för spädbarnet vid efterföljande graviditeter. Vaccination rekommenderas därför vid varje graviditet. Detta gäller även oavsett tidsintervall från tidigare påfyllnadsdoser. </a:t>
            </a:r>
          </a:p>
          <a:p>
            <a:r>
              <a:rPr lang="sv-SE" dirty="0"/>
              <a:t>Vaccinationen till gravida ges i form av en dos vaccin mot stelkramp, difteri.</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15</a:t>
            </a:fld>
            <a:endParaRPr lang="sv-SE" dirty="0"/>
          </a:p>
        </p:txBody>
      </p:sp>
    </p:spTree>
    <p:extLst>
      <p:ext uri="{BB962C8B-B14F-4D97-AF65-F5344CB8AC3E}">
        <p14:creationId xmlns:p14="http://schemas.microsoft.com/office/powerpoint/2010/main" val="245168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Erbjuda vaccination i tid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Enligt det svenska barnvaccinationsprogrammet erbjuds den första dosen vaccin mot kikhosta vid tre månaders ålder. Det är viktigt att denna första dos ges i tid, så att barnet får ett skydd mot kikhosta så tidigt som möjligt. Dosen bör därför inte försenas. I barnvaccinations-föreskriften framgår att den första dosen får ges redan från 2,5 månaders ålder. (HSLF-FS 2016:51 </a:t>
            </a:r>
            <a:r>
              <a:rPr lang="sv-SE" sz="1200" u="sng" kern="1200" dirty="0">
                <a:solidFill>
                  <a:schemeClr val="tx1"/>
                </a:solidFill>
                <a:effectLst/>
                <a:latin typeface="+mn-lt"/>
                <a:ea typeface="+mn-ea"/>
                <a:cs typeface="+mn-cs"/>
                <a:hlinkClick r:id="rId3"/>
              </a:rPr>
              <a:t>https://www.folkhalsomyndigheten.se/publicerat-material/foreskrifter-och-allmanna-rad/hslf-fs-201651/</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16</a:t>
            </a:fld>
            <a:endParaRPr lang="sv-SE" dirty="0"/>
          </a:p>
        </p:txBody>
      </p:sp>
    </p:spTree>
    <p:extLst>
      <p:ext uri="{BB962C8B-B14F-4D97-AF65-F5344CB8AC3E}">
        <p14:creationId xmlns:p14="http://schemas.microsoft.com/office/powerpoint/2010/main" val="955393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Vaccinationsschemat</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Sveriges nationella vaccinationsprogrammet för barn. </a:t>
            </a:r>
            <a:r>
              <a:rPr lang="sv-SE" sz="1200" kern="1200" dirty="0">
                <a:solidFill>
                  <a:schemeClr val="tx1"/>
                </a:solidFill>
                <a:effectLst/>
                <a:latin typeface="+mn-lt"/>
                <a:ea typeface="+mn-ea"/>
                <a:cs typeface="+mn-cs"/>
              </a:rPr>
              <a:t>Vaccination mot kikhosta ges i ett kombinationsvaccin tillsammans med vaccin mot andra sjukdomar. </a:t>
            </a:r>
            <a:r>
              <a:rPr lang="sv-SE" dirty="0"/>
              <a:t>Tidsintervall för när vaccination mot kikhosta visas som orangea dropparna i tidslinjen.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5 doser vaccin mot kikhosta ges under barnaåren enligt det svenska schemat. Vaccinationstidpunkterna för kikhosta är 3 månader, 5 månader och 12 månaders ålder, dos 4 ges vid 5</a:t>
            </a:r>
            <a:r>
              <a:rPr lang="sv-SE" sz="1200" strike="noStrike"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år och dos 5 i årskurs 8-9.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17</a:t>
            </a:fld>
            <a:endParaRPr lang="sv-SE" dirty="0"/>
          </a:p>
        </p:txBody>
      </p:sp>
    </p:spTree>
    <p:extLst>
      <p:ext uri="{BB962C8B-B14F-4D97-AF65-F5344CB8AC3E}">
        <p14:creationId xmlns:p14="http://schemas.microsoft.com/office/powerpoint/2010/main" val="206102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dirty="0"/>
              <a:t>Nästa del av rekommendationen för att skydda spädbarn mot kikhosta fokuserar på diagnostik och behandling.</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18</a:t>
            </a:fld>
            <a:endParaRPr lang="sv-SE" dirty="0"/>
          </a:p>
        </p:txBody>
      </p:sp>
    </p:spTree>
    <p:extLst>
      <p:ext uri="{BB962C8B-B14F-4D97-AF65-F5344CB8AC3E}">
        <p14:creationId xmlns:p14="http://schemas.microsoft.com/office/powerpoint/2010/main" val="222414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Diagnostisera och behandla tidigt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Genom att </a:t>
            </a:r>
            <a:r>
              <a:rPr lang="sv-SE" sz="1200" kern="1200" dirty="0" err="1">
                <a:solidFill>
                  <a:schemeClr val="tx1"/>
                </a:solidFill>
                <a:effectLst/>
                <a:latin typeface="+mn-lt"/>
                <a:ea typeface="+mn-ea"/>
                <a:cs typeface="+mn-cs"/>
              </a:rPr>
              <a:t>provta</a:t>
            </a:r>
            <a:r>
              <a:rPr lang="sv-SE" sz="1200" kern="1200" dirty="0">
                <a:solidFill>
                  <a:schemeClr val="tx1"/>
                </a:solidFill>
                <a:effectLst/>
                <a:latin typeface="+mn-lt"/>
                <a:ea typeface="+mn-ea"/>
                <a:cs typeface="+mn-cs"/>
              </a:rPr>
              <a:t> för kikhosta (</a:t>
            </a:r>
            <a:r>
              <a:rPr lang="sv-SE" sz="1200" kern="1200" dirty="0" err="1">
                <a:solidFill>
                  <a:schemeClr val="tx1"/>
                </a:solidFill>
                <a:effectLst/>
                <a:latin typeface="+mn-lt"/>
                <a:ea typeface="+mn-ea"/>
                <a:cs typeface="+mn-cs"/>
              </a:rPr>
              <a:t>nasofarynxsekret</a:t>
            </a:r>
            <a:r>
              <a:rPr lang="sv-SE" sz="1200" kern="1200" dirty="0">
                <a:solidFill>
                  <a:schemeClr val="tx1"/>
                </a:solidFill>
                <a:effectLst/>
                <a:latin typeface="+mn-lt"/>
                <a:ea typeface="+mn-ea"/>
                <a:cs typeface="+mn-cs"/>
              </a:rPr>
              <a:t> för PCR och eventuell odling) och fråga om patienten har nära kontakt med spädbarn ges möjlighet till förebyggande åtgärder för att skydda spädbarnet. </a:t>
            </a:r>
            <a:endParaRPr lang="sv-SE" sz="1200" i="1" kern="1200" dirty="0">
              <a:solidFill>
                <a:schemeClr val="tx1"/>
              </a:solidFill>
              <a:effectLst/>
              <a:latin typeface="+mn-lt"/>
              <a:ea typeface="+mn-ea"/>
              <a:cs typeface="+mn-cs"/>
            </a:endParaRPr>
          </a:p>
          <a:p>
            <a:r>
              <a:rPr lang="sv-SE" dirty="0"/>
              <a:t>Provtagning ska göras frikostigt hos spädbarn och gravida med symtom på kikhosta samt hos hostande personer som har kontakt med spädbarn.</a:t>
            </a:r>
          </a:p>
          <a:p>
            <a:r>
              <a:rPr lang="sv-SE" dirty="0"/>
              <a:t>Det är viktigt med provtagning av spädbarn som har hosta med eller utan andra symtom eller apné som enda symtom. Det gäller även om barnet mår bra vid undersökningen men föräldrarna berättar om symtom.</a:t>
            </a:r>
            <a:endParaRPr lang="sv-SE" sz="1200" kern="1200" dirty="0">
              <a:solidFill>
                <a:schemeClr val="tx1"/>
              </a:solidFill>
              <a:effectLst/>
              <a:latin typeface="+mn-lt"/>
              <a:ea typeface="+mn-ea"/>
              <a:cs typeface="+mn-cs"/>
            </a:endParaRPr>
          </a:p>
          <a:p>
            <a:endParaRPr lang="sv-SE" dirty="0"/>
          </a:p>
          <a:p>
            <a:r>
              <a:rPr lang="sv-SE" dirty="0"/>
              <a:t>Provtagning är också viktigt på barn, ungdomar och vuxna med misstänkt kikhosta som har varit nära spädbarn och även gravida med symtom som inger misstanke om kikhosta under tredje </a:t>
            </a:r>
            <a:r>
              <a:rPr lang="sv-SE" dirty="0" err="1"/>
              <a:t>trimestern</a:t>
            </a:r>
            <a:r>
              <a:rPr lang="sv-SE" dirty="0"/>
              <a:t>.</a:t>
            </a:r>
          </a:p>
          <a:p>
            <a:endParaRPr lang="sv-SE" dirty="0"/>
          </a:p>
          <a:p>
            <a:r>
              <a:rPr lang="sv-SE" dirty="0"/>
              <a:t>Alla barn under 12 månader bör vid stark klinisk misstanke få behandling mot kikhosta, även om sjukdomen inte är bekräftad med svar från provtagning.</a:t>
            </a:r>
          </a:p>
          <a:p>
            <a:endParaRPr lang="sv-SE" dirty="0"/>
          </a:p>
          <a:p>
            <a:r>
              <a:rPr lang="sv-SE" dirty="0"/>
              <a:t>För att skydda spädbarn kan förebyggande behandling ibland behövas till spädbarn och även till personer som utsatts för smitta och som har kontakt med spädbarn. </a:t>
            </a:r>
          </a:p>
          <a:p>
            <a:endParaRPr lang="sv-SE" dirty="0"/>
          </a:p>
          <a:p>
            <a:r>
              <a:rPr lang="sv-SE" dirty="0"/>
              <a:t>Behandling mot konstaterad kikhosta rekommenderas ibland för andra än spädbarn som smittskyddsåtgärd för att skydda spädbarn. Behandling av misstänkt kikhosta, konstaterad kikhosta eller i förebyggande syfte, rekommenderas enligt Smittskyddsläkarföreningen att ske efter rådgörande med infektions- eller barnläkare.</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19</a:t>
            </a:fld>
            <a:endParaRPr lang="sv-SE" dirty="0"/>
          </a:p>
        </p:txBody>
      </p:sp>
    </p:spTree>
    <p:extLst>
      <p:ext uri="{BB962C8B-B14F-4D97-AF65-F5344CB8AC3E}">
        <p14:creationId xmlns:p14="http://schemas.microsoft.com/office/powerpoint/2010/main" val="8255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Denna presentation är ett kunskapsstöd för rekommendationerna om att förebygga kikhosta hos spädbarn och består av tre delar. Den första delen handlar om kikhosta idag i Sverige och världen. Den berättar om förekomsten av kikhosta, och varför vaccination inte räcker som enda förebyggande åtgärd mot sjukdomen. Den andra delen tar upp rekommendationerna om att stärka skyddet mot kikhosta bland spädbarn, och här finns också information om de olika sjukdomsfaserna och diagnostik av kikhosta. I den tredje delen finns länkar till ytterligare information.</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a:t>
            </a:fld>
            <a:endParaRPr lang="sv-SE" dirty="0"/>
          </a:p>
        </p:txBody>
      </p:sp>
    </p:spTree>
    <p:extLst>
      <p:ext uri="{BB962C8B-B14F-4D97-AF65-F5344CB8AC3E}">
        <p14:creationId xmlns:p14="http://schemas.microsoft.com/office/powerpoint/2010/main" val="526358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Symtom hos spädbarn som motiverar provtagning för kikhosta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Hosta med kikningar är det klassiska symtomet på kikhosta, men inte alla barn kiknar. Särskilt tidigt i förloppet kan barnet ha bara hosta utan andra symtom. Hostan kan vara kombinerad med blåaktig missfärgning av huden (cyanos), eller kräkning och i vissa fall andningsuppehåll (apné). Andningsuppehåll kan även förekomma utan hosta.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Prov tas från </a:t>
            </a:r>
            <a:r>
              <a:rPr lang="sv-SE" sz="1200" kern="1200" dirty="0" err="1">
                <a:solidFill>
                  <a:schemeClr val="tx1"/>
                </a:solidFill>
                <a:effectLst/>
                <a:latin typeface="+mn-lt"/>
                <a:ea typeface="+mn-ea"/>
                <a:cs typeface="+mn-cs"/>
              </a:rPr>
              <a:t>nasofarynx</a:t>
            </a:r>
            <a:r>
              <a:rPr lang="sv-SE" sz="1200" kern="1200" dirty="0">
                <a:solidFill>
                  <a:schemeClr val="tx1"/>
                </a:solidFill>
                <a:effectLst/>
                <a:latin typeface="+mn-lt"/>
                <a:ea typeface="+mn-ea"/>
                <a:cs typeface="+mn-cs"/>
              </a:rPr>
              <a:t> (näsa/svalg) för att ta reda på om det kan röra sig om kikhosta om spädbarnet har något av dessa symtom eller om föräldrarna berättar att de observerat barnet med något av dessa symtom. Överväg att sätta in antibiotikabehandling.</a:t>
            </a:r>
            <a:r>
              <a:rPr lang="sv-SE" sz="1200" kern="1200" baseline="0" dirty="0">
                <a:solidFill>
                  <a:schemeClr val="tx1"/>
                </a:solidFill>
                <a:effectLst/>
                <a:latin typeface="+mn-lt"/>
                <a:ea typeface="+mn-ea"/>
                <a:cs typeface="+mn-cs"/>
              </a:rPr>
              <a:t> </a:t>
            </a:r>
            <a:r>
              <a:rPr lang="sv-SE" sz="1200" i="0" kern="1200" dirty="0">
                <a:solidFill>
                  <a:schemeClr val="tx1"/>
                </a:solidFill>
                <a:effectLst/>
                <a:latin typeface="+mn-lt"/>
                <a:ea typeface="+mn-ea"/>
                <a:cs typeface="+mn-cs"/>
              </a:rPr>
              <a:t>Barn under 12 månaders ålder bör få behandling vid symtom som tyder på kikhosta, även om sjukdomen ännu inte är verifierad.</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20</a:t>
            </a:fld>
            <a:endParaRPr lang="sv-SE" dirty="0"/>
          </a:p>
        </p:txBody>
      </p:sp>
    </p:spTree>
    <p:extLst>
      <p:ext uri="{BB962C8B-B14F-4D97-AF65-F5344CB8AC3E}">
        <p14:creationId xmlns:p14="http://schemas.microsoft.com/office/powerpoint/2010/main" val="85130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Symtom hos barn och vuxna som motiverar provtagning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Hosta kombinerat med närkontakt med spädbarn är en varningssignal. Symtomen kan vara milda och allmänna hos det äldre barnet eller den vuxne, och därför är det angeläget med frikostig provtagning om det förekommer eller har förekommit närkontakt mellan den som är sjuk och spädbarn. Ibland kan hostan vara långvarig.</a:t>
            </a:r>
          </a:p>
          <a:p>
            <a:r>
              <a:rPr lang="sv-SE" sz="1200" kern="1200" dirty="0">
                <a:solidFill>
                  <a:schemeClr val="tx1"/>
                </a:solidFill>
                <a:effectLst/>
                <a:latin typeface="+mn-lt"/>
                <a:ea typeface="+mn-ea"/>
                <a:cs typeface="+mn-cs"/>
              </a:rPr>
              <a:t>Gravida som insjuknar med hosta i slutet av graviditeten bör </a:t>
            </a:r>
            <a:r>
              <a:rPr lang="sv-SE" sz="1200" kern="1200" dirty="0" err="1">
                <a:solidFill>
                  <a:schemeClr val="tx1"/>
                </a:solidFill>
                <a:effectLst/>
                <a:latin typeface="+mn-lt"/>
                <a:ea typeface="+mn-ea"/>
                <a:cs typeface="+mn-cs"/>
              </a:rPr>
              <a:t>provtas</a:t>
            </a:r>
            <a:r>
              <a:rPr lang="sv-SE" sz="1200" kern="1200" dirty="0">
                <a:solidFill>
                  <a:schemeClr val="tx1"/>
                </a:solidFill>
                <a:effectLst/>
                <a:latin typeface="+mn-lt"/>
                <a:ea typeface="+mn-ea"/>
                <a:cs typeface="+mn-cs"/>
              </a:rPr>
              <a:t> för kikhosta. Risken finns att de smittar sitt nyfödda barn.</a:t>
            </a:r>
          </a:p>
          <a:p>
            <a:r>
              <a:rPr lang="sv-SE" sz="1200" kern="1200" dirty="0">
                <a:solidFill>
                  <a:schemeClr val="tx1"/>
                </a:solidFill>
                <a:effectLst/>
                <a:latin typeface="+mn-lt"/>
                <a:ea typeface="+mn-ea"/>
                <a:cs typeface="+mn-cs"/>
              </a:rPr>
              <a:t>Sätt in tidig profylaktisk antibiotikabehandling till spädbarn som utsatts för risk för smitta, redan innan provsvar kommit.</a:t>
            </a:r>
            <a:r>
              <a:rPr lang="sv-SE" sz="1200" kern="1200" baseline="0" dirty="0">
                <a:solidFill>
                  <a:schemeClr val="tx1"/>
                </a:solidFill>
                <a:effectLst/>
                <a:latin typeface="+mn-lt"/>
                <a:ea typeface="+mn-ea"/>
                <a:cs typeface="+mn-cs"/>
              </a:rPr>
              <a:t> </a:t>
            </a:r>
            <a:r>
              <a:rPr lang="sv-SE" sz="1200" i="0" kern="1200" dirty="0">
                <a:solidFill>
                  <a:schemeClr val="tx1"/>
                </a:solidFill>
                <a:effectLst/>
                <a:latin typeface="+mn-lt"/>
                <a:ea typeface="+mn-ea"/>
                <a:cs typeface="+mn-cs"/>
              </a:rPr>
              <a:t>Spädbarn under sex månaders ålder bör få antibiotikaprofylax redan vid misstanke om att de utsatts för smitta med kikhosta.</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21</a:t>
            </a:fld>
            <a:endParaRPr lang="sv-SE" dirty="0"/>
          </a:p>
        </p:txBody>
      </p:sp>
    </p:spTree>
    <p:extLst>
      <p:ext uri="{BB962C8B-B14F-4D97-AF65-F5344CB8AC3E}">
        <p14:creationId xmlns:p14="http://schemas.microsoft.com/office/powerpoint/2010/main" val="421362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Diagnosmetoder vid kikhostans faser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Sjukdomsförloppet vid kikhosta kan hålla på flera månader och bilden illustrerar kikhostans olika sjukdomsfaser. I den nedre delen av bilden, under sjukdomsfaserna, ses tidpunkterna när man har störst chans att diagnosticera kikhosta med de olika laboratoriemetoderna inlagda, dvs.  PCR respektive odling från </a:t>
            </a:r>
            <a:r>
              <a:rPr lang="sv-SE" sz="1200" kern="1200" dirty="0" err="1">
                <a:solidFill>
                  <a:schemeClr val="tx1"/>
                </a:solidFill>
                <a:effectLst/>
                <a:latin typeface="+mn-lt"/>
                <a:ea typeface="+mn-ea"/>
                <a:cs typeface="+mn-cs"/>
              </a:rPr>
              <a:t>nasofarynxsekret</a:t>
            </a:r>
            <a:r>
              <a:rPr lang="sv-SE" sz="1200" kern="1200" dirty="0">
                <a:solidFill>
                  <a:schemeClr val="tx1"/>
                </a:solidFill>
                <a:effectLst/>
                <a:latin typeface="+mn-lt"/>
                <a:ea typeface="+mn-ea"/>
                <a:cs typeface="+mn-cs"/>
              </a:rPr>
              <a:t> (näsa/svalg) samt blodprov för serologi (utveckling av antikroppar mot kikhosta). Observera att tidpunkterna är ungefärliga och visar hur förloppet vanligen ter sig.</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Inkubationsperiod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vanliga förloppet är en inkubationsperiod utan symtom på 1-2 veckor efter smittotillfället, inkubationstiden är som längst 21 dagar. Under denna period förökar sig antalet bakterier.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1 </a:t>
            </a:r>
            <a:r>
              <a:rPr lang="sv-SE" sz="1200" b="1" kern="1200" dirty="0">
                <a:solidFill>
                  <a:schemeClr val="tx1"/>
                </a:solidFill>
                <a:effectLst/>
                <a:latin typeface="+mn-lt"/>
                <a:ea typeface="+mn-ea"/>
                <a:cs typeface="+mn-cs"/>
              </a:rPr>
              <a:t>Förkylningsfas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inkubationsperioden börjar symtomen, ofta i form av en förkylning. De tidigaste symtomen är t.ex. snuva, hosta och eventuellt lätt feber.</a:t>
            </a:r>
          </a:p>
          <a:p>
            <a:r>
              <a:rPr lang="sv-SE" sz="1200" kern="1200" dirty="0">
                <a:solidFill>
                  <a:schemeClr val="tx1"/>
                </a:solidFill>
                <a:effectLst/>
                <a:latin typeface="+mn-lt"/>
                <a:ea typeface="+mn-ea"/>
                <a:cs typeface="+mn-cs"/>
              </a:rPr>
              <a:t>Spädbarn kan ha andningsuppehåll, apné, som enda symtom. Förkylningsfasen varar i 1–2 veckor.</a:t>
            </a:r>
          </a:p>
          <a:p>
            <a:r>
              <a:rPr lang="sv-SE" sz="1200" b="1" kern="1200" dirty="0">
                <a:solidFill>
                  <a:schemeClr val="tx1"/>
                </a:solidFill>
                <a:effectLst/>
                <a:latin typeface="+mn-lt"/>
                <a:ea typeface="+mn-ea"/>
                <a:cs typeface="+mn-cs"/>
              </a:rPr>
              <a:t>Smittsamhet:</a:t>
            </a:r>
            <a:r>
              <a:rPr lang="sv-SE" sz="1200" kern="1200" dirty="0">
                <a:solidFill>
                  <a:schemeClr val="tx1"/>
                </a:solidFill>
                <a:effectLst/>
                <a:latin typeface="+mn-lt"/>
                <a:ea typeface="+mn-ea"/>
                <a:cs typeface="+mn-cs"/>
              </a:rPr>
              <a:t> Personen är nu smittsam (och kan ha varit det redan från slutet av inkubationsperioden) och kan i sin tur smitta andra. Smittämnet finns i luftvägarna hos den sjuke och sprids som droppsmitta. Smittsamheten är mycket hög, särskilt under den första sjukdomsfasen</a:t>
            </a:r>
            <a:r>
              <a:rPr lang="sv-SE" sz="1200" kern="1200" baseline="0" dirty="0">
                <a:solidFill>
                  <a:schemeClr val="tx1"/>
                </a:solidFill>
                <a:effectLst/>
                <a:latin typeface="+mn-lt"/>
                <a:ea typeface="+mn-ea"/>
                <a:cs typeface="+mn-cs"/>
              </a:rPr>
              <a:t> till</a:t>
            </a:r>
            <a:r>
              <a:rPr lang="sv-SE" sz="1200" u="none" kern="1200" baseline="0" dirty="0">
                <a:solidFill>
                  <a:schemeClr val="tx1"/>
                </a:solidFill>
                <a:effectLst/>
                <a:latin typeface="+mn-lt"/>
                <a:ea typeface="+mn-ea"/>
                <a:cs typeface="+mn-cs"/>
              </a:rPr>
              <a:t> </a:t>
            </a:r>
            <a:r>
              <a:rPr lang="sv-SE" sz="1200" u="none" kern="1200" dirty="0">
                <a:solidFill>
                  <a:schemeClr val="tx1"/>
                </a:solidFill>
                <a:effectLst/>
                <a:latin typeface="+mn-lt"/>
                <a:ea typeface="+mn-ea"/>
                <a:cs typeface="+mn-cs"/>
              </a:rPr>
              <a:t>cirka 3 veckor efter symtomdebuten.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2. </a:t>
            </a:r>
            <a:r>
              <a:rPr lang="sv-SE" sz="1200" b="1" kern="1200" dirty="0">
                <a:solidFill>
                  <a:schemeClr val="tx1"/>
                </a:solidFill>
                <a:effectLst/>
                <a:latin typeface="+mn-lt"/>
                <a:ea typeface="+mn-ea"/>
                <a:cs typeface="+mn-cs"/>
              </a:rPr>
              <a:t>Hosta och hosta i attacker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2 innebär ökad hosta som kommer i attacker. Kikningar, kräkningar och cyanos (blåaktigt tonad hud, läppar) kan förekomma i samband med hosta. Spädbarn kan i denna fas snabbt utveckla allvarlig och ibland livshotande sjukdom som kräver sjukhusvård. Äldre barn, tonåringar och vuxna kan ha hosta utan kikningar. Fas 2 varar i regel i 3–8 veckor, men kan pågå i flera månader och då leda till kraftig viktminskning.</a:t>
            </a:r>
          </a:p>
          <a:p>
            <a:r>
              <a:rPr lang="sv-SE" sz="1200" kern="1200" dirty="0">
                <a:solidFill>
                  <a:schemeClr val="tx1"/>
                </a:solidFill>
                <a:effectLst/>
                <a:latin typeface="+mn-lt"/>
                <a:ea typeface="+mn-ea"/>
                <a:cs typeface="+mn-cs"/>
              </a:rPr>
              <a:t>Under denna fas kan komplikationer som lunginflammation på grund av sekundär bakteriell infektion förekomma, och i sällsynta fall ses neurologiska komplikationer, som t ex kramper och </a:t>
            </a:r>
            <a:r>
              <a:rPr lang="sv-SE" sz="1200" kern="1200" dirty="0" err="1">
                <a:solidFill>
                  <a:schemeClr val="tx1"/>
                </a:solidFill>
                <a:effectLst/>
                <a:latin typeface="+mn-lt"/>
                <a:ea typeface="+mn-ea"/>
                <a:cs typeface="+mn-cs"/>
              </a:rPr>
              <a:t>encefalopati</a:t>
            </a:r>
            <a:r>
              <a:rPr lang="sv-SE" sz="1200" kern="1200" dirty="0">
                <a:solidFill>
                  <a:schemeClr val="tx1"/>
                </a:solidFill>
                <a:effectLst/>
                <a:latin typeface="+mn-lt"/>
                <a:ea typeface="+mn-ea"/>
                <a:cs typeface="+mn-cs"/>
              </a:rPr>
              <a:t>.</a:t>
            </a:r>
            <a:endParaRPr lang="sv-SE" dirty="0"/>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Fas 3. </a:t>
            </a:r>
            <a:r>
              <a:rPr lang="sv-SE" sz="1200" b="1" kern="1200" dirty="0">
                <a:solidFill>
                  <a:schemeClr val="tx1"/>
                </a:solidFill>
                <a:effectLst/>
                <a:latin typeface="+mn-lt"/>
                <a:ea typeface="+mn-ea"/>
                <a:cs typeface="+mn-cs"/>
              </a:rPr>
              <a:t>Återhämtningsfas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Därefter följer en återhämtningsfas med minskande symtom. Fas 3 varar upp till 12 veckor.</a:t>
            </a:r>
          </a:p>
          <a:p>
            <a:r>
              <a:rPr lang="sv-SE" sz="1200" kern="1200" dirty="0">
                <a:solidFill>
                  <a:schemeClr val="tx1"/>
                </a:solidFill>
                <a:effectLst/>
                <a:latin typeface="+mn-lt"/>
                <a:ea typeface="+mn-ea"/>
                <a:cs typeface="+mn-cs"/>
              </a:rPr>
              <a:t>Under denna fas är spädbarnet ofta känslig för andra infektioner och kikningar kan återkomma vid nästa luftvägsinfektion.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22</a:t>
            </a:fld>
            <a:endParaRPr lang="sv-SE" dirty="0"/>
          </a:p>
        </p:txBody>
      </p:sp>
    </p:spTree>
    <p:extLst>
      <p:ext uri="{BB962C8B-B14F-4D97-AF65-F5344CB8AC3E}">
        <p14:creationId xmlns:p14="http://schemas.microsoft.com/office/powerpoint/2010/main" val="405180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Diagnosmetoder och faser </a:t>
            </a:r>
          </a:p>
          <a:p>
            <a:r>
              <a:rPr lang="sv-SE" sz="1200" b="1" kern="1200" dirty="0">
                <a:solidFill>
                  <a:schemeClr val="tx1"/>
                </a:solidFill>
                <a:effectLst/>
                <a:latin typeface="+mn-lt"/>
                <a:ea typeface="+mn-ea"/>
                <a:cs typeface="+mn-cs"/>
              </a:rPr>
              <a:t>Provtagning</a:t>
            </a:r>
            <a:r>
              <a:rPr lang="sv-SE" sz="1200" kern="1200" dirty="0">
                <a:solidFill>
                  <a:schemeClr val="tx1"/>
                </a:solidFill>
                <a:effectLst/>
                <a:latin typeface="+mn-lt"/>
                <a:ea typeface="+mn-ea"/>
                <a:cs typeface="+mn-cs"/>
              </a:rPr>
              <a:t>: Prov från </a:t>
            </a:r>
            <a:r>
              <a:rPr lang="sv-SE" sz="1200" kern="1200" dirty="0" err="1">
                <a:solidFill>
                  <a:schemeClr val="tx1"/>
                </a:solidFill>
                <a:effectLst/>
                <a:latin typeface="+mn-lt"/>
                <a:ea typeface="+mn-ea"/>
                <a:cs typeface="+mn-cs"/>
              </a:rPr>
              <a:t>nasofarynx</a:t>
            </a:r>
            <a:r>
              <a:rPr lang="sv-SE" sz="1200" kern="1200" dirty="0">
                <a:solidFill>
                  <a:schemeClr val="tx1"/>
                </a:solidFill>
                <a:effectLst/>
                <a:latin typeface="+mn-lt"/>
                <a:ea typeface="+mn-ea"/>
                <a:cs typeface="+mn-cs"/>
              </a:rPr>
              <a:t> tas för diagnostik med PCR eller odling. Blodprov tas för serologi (förekomst av antikroppar i blodet).</a:t>
            </a:r>
          </a:p>
          <a:p>
            <a:r>
              <a:rPr lang="sv-SE" sz="1200" b="1" kern="1200" dirty="0">
                <a:solidFill>
                  <a:schemeClr val="tx1"/>
                </a:solidFill>
                <a:effectLst/>
                <a:latin typeface="+mn-lt"/>
                <a:ea typeface="+mn-ea"/>
                <a:cs typeface="+mn-cs"/>
              </a:rPr>
              <a:t>PCR:</a:t>
            </a:r>
            <a:r>
              <a:rPr lang="sv-SE" sz="1200" kern="1200" dirty="0">
                <a:solidFill>
                  <a:schemeClr val="tx1"/>
                </a:solidFill>
                <a:effectLst/>
                <a:latin typeface="+mn-lt"/>
                <a:ea typeface="+mn-ea"/>
                <a:cs typeface="+mn-cs"/>
              </a:rPr>
              <a:t> PCR-provet är positivt från att symtom visat sig, men kan även vara positivt under senare delen av inkubationsperioden. Störst sannolikhet till positivt prov för PCR är när provet tas vid insjuknande i fas 1 och upp till fem veckor framåt.  PCR-diagnostik på </a:t>
            </a:r>
            <a:r>
              <a:rPr lang="sv-SE" sz="1200" kern="1200" dirty="0" err="1">
                <a:solidFill>
                  <a:schemeClr val="tx1"/>
                </a:solidFill>
                <a:effectLst/>
                <a:latin typeface="+mn-lt"/>
                <a:ea typeface="+mn-ea"/>
                <a:cs typeface="+mn-cs"/>
              </a:rPr>
              <a:t>nasofarynxsekret</a:t>
            </a:r>
            <a:r>
              <a:rPr lang="sv-SE" sz="1200" kern="1200" dirty="0">
                <a:solidFill>
                  <a:schemeClr val="tx1"/>
                </a:solidFill>
                <a:effectLst/>
                <a:latin typeface="+mn-lt"/>
                <a:ea typeface="+mn-ea"/>
                <a:cs typeface="+mn-cs"/>
              </a:rPr>
              <a:t> är känsligare och är positivt en längre period jämfört med odling. PCR visar på DNA från kikhostebakterie (även icke levande bakterie), och provsvar fås vanligen inom 1–3 dygn. </a:t>
            </a:r>
          </a:p>
          <a:p>
            <a:endParaRPr lang="sv-SE" dirty="0"/>
          </a:p>
          <a:p>
            <a:r>
              <a:rPr lang="sv-SE" sz="1200" b="1" kern="1200" dirty="0">
                <a:solidFill>
                  <a:schemeClr val="tx1"/>
                </a:solidFill>
                <a:effectLst/>
                <a:latin typeface="+mn-lt"/>
                <a:ea typeface="+mn-ea"/>
                <a:cs typeface="+mn-cs"/>
              </a:rPr>
              <a:t>Odling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Odling för kikhostebakterier är positivt från insjuknandet, men kan bli positivt redan under senare delen av inkubationsperioden, och därefter kvarstå positivt i 2–3 veckor från symtomdebut.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Serologi</a:t>
            </a: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 behov (beroende på tid från symtomdebut och bedömning av smittrisk) kan undersökningen kompletteras med blodprov för serologi. Serologi (antikroppsbestämning) mot kikhosta är en diagnostisk möjlighet om patienten haft hosta under en längre tid. Helst ska två blodprov tas med minst 2–4 veckors mellanrum. Antikroppsbildningen vid kikhosta börjar efter cirka 3–4 veckors sjukdom, med succesiv ökning av antikroppsnivåerna. För gravida kan diagnostiken kompletteras med parade serologiska prov där aktuellt prov vid sjukdom jämförs med tidigare insamlat prov som tagits tidigt under graviditeten (graviditetsscreening).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Diagnostik av kikhosta hos spädbarn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spädbarn kan serologisk diagnostik vara svårt att värdera på grund av eventuella </a:t>
            </a:r>
            <a:r>
              <a:rPr lang="sv-SE" sz="1200" kern="1200" dirty="0" err="1">
                <a:solidFill>
                  <a:schemeClr val="tx1"/>
                </a:solidFill>
                <a:effectLst/>
                <a:latin typeface="+mn-lt"/>
                <a:ea typeface="+mn-ea"/>
                <a:cs typeface="+mn-cs"/>
              </a:rPr>
              <a:t>maternella</a:t>
            </a:r>
            <a:r>
              <a:rPr lang="sv-SE" sz="1200" kern="1200" dirty="0">
                <a:solidFill>
                  <a:schemeClr val="tx1"/>
                </a:solidFill>
                <a:effectLst/>
                <a:latin typeface="+mn-lt"/>
                <a:ea typeface="+mn-ea"/>
                <a:cs typeface="+mn-cs"/>
              </a:rPr>
              <a:t> antikroppar och antikroppar som uppstått efter vaccination. </a:t>
            </a:r>
          </a:p>
          <a:p>
            <a:r>
              <a:rPr lang="sv-SE" sz="1200" kern="1200" dirty="0">
                <a:solidFill>
                  <a:schemeClr val="tx1"/>
                </a:solidFill>
                <a:effectLst/>
                <a:latin typeface="+mn-lt"/>
                <a:ea typeface="+mn-ea"/>
                <a:cs typeface="+mn-cs"/>
              </a:rPr>
              <a:t>PCR-diagnostik av kikhosta är att föredra för spädbarn, men kan kompletteras med odling.</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23</a:t>
            </a:fld>
            <a:endParaRPr lang="sv-SE" dirty="0"/>
          </a:p>
        </p:txBody>
      </p:sp>
    </p:spTree>
    <p:extLst>
      <p:ext uri="{BB962C8B-B14F-4D97-AF65-F5344CB8AC3E}">
        <p14:creationId xmlns:p14="http://schemas.microsoft.com/office/powerpoint/2010/main" val="1074879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delen av rekommendationen för att skydda spädbarn från kikhosta fokuserar på uppmärksamhet av kikhosta. </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24</a:t>
            </a:fld>
            <a:endParaRPr lang="sv-SE" dirty="0"/>
          </a:p>
        </p:txBody>
      </p:sp>
    </p:spTree>
    <p:extLst>
      <p:ext uri="{BB962C8B-B14F-4D97-AF65-F5344CB8AC3E}">
        <p14:creationId xmlns:p14="http://schemas.microsoft.com/office/powerpoint/2010/main" val="147382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Öka uppmärksamheten på kikhosta</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Uppmärksamma gravida och vårdnadshavare på symtom och att de ska kontakta vården skyndsamt om de misstänker att ett spädbarn kan ha fått kikhosta. </a:t>
            </a:r>
          </a:p>
          <a:p>
            <a:r>
              <a:rPr lang="sv-SE" sz="1200" kern="1200" dirty="0">
                <a:solidFill>
                  <a:schemeClr val="tx1"/>
                </a:solidFill>
                <a:effectLst/>
                <a:latin typeface="+mn-lt"/>
                <a:ea typeface="+mn-ea"/>
                <a:cs typeface="+mn-cs"/>
              </a:rPr>
              <a:t>Finns det risk att en gravid eller ett spädbarn har smittats eller riskerar att smittas? Var extra uppmärksam när det rör sig om ett helt nyfött barn och var observant om nyblivna föräldrarna, besökande vänner och familj hostar. Söker patient för hosta eller andra symtom som kan innebära risk för kikhosta, är det viktigt att hon eller han är informerad om att i möjligaste mån undvika kontakt med spädbarn fram till dess att smittrisken är avskriven eller infektionen behandlad.</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25</a:t>
            </a:fld>
            <a:endParaRPr lang="sv-SE" dirty="0"/>
          </a:p>
        </p:txBody>
      </p:sp>
    </p:spTree>
    <p:extLst>
      <p:ext uri="{BB962C8B-B14F-4D97-AF65-F5344CB8AC3E}">
        <p14:creationId xmlns:p14="http://schemas.microsoft.com/office/powerpoint/2010/main" val="2085284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Att känna till</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Kikhosta förekommer och sprids under hela året. </a:t>
            </a:r>
          </a:p>
          <a:p>
            <a:r>
              <a:rPr lang="sv-SE" sz="1200" kern="1200" dirty="0">
                <a:solidFill>
                  <a:schemeClr val="tx1"/>
                </a:solidFill>
                <a:effectLst/>
                <a:latin typeface="+mn-lt"/>
                <a:ea typeface="+mn-ea"/>
                <a:cs typeface="+mn-cs"/>
              </a:rPr>
              <a:t>Hosta hos barn kan vara kikhosta, även om barnet är vaccinerat. </a:t>
            </a:r>
          </a:p>
          <a:p>
            <a:r>
              <a:rPr lang="sv-SE" sz="1200" kern="1200" dirty="0">
                <a:solidFill>
                  <a:schemeClr val="tx1"/>
                </a:solidFill>
                <a:effectLst/>
                <a:latin typeface="+mn-lt"/>
                <a:ea typeface="+mn-ea"/>
                <a:cs typeface="+mn-cs"/>
              </a:rPr>
              <a:t>Om hosta förekommer bland personer i ett spädbarns omgivning är det viktigt att tänka på kikhosta. När en gravid kvinna i slutet av graviditeten har hosta kan det vara kikhosta.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26</a:t>
            </a:fld>
            <a:endParaRPr lang="sv-SE" dirty="0"/>
          </a:p>
        </p:txBody>
      </p:sp>
    </p:spTree>
    <p:extLst>
      <p:ext uri="{BB962C8B-B14F-4D97-AF65-F5344CB8AC3E}">
        <p14:creationId xmlns:p14="http://schemas.microsoft.com/office/powerpoint/2010/main" val="2816445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Länkar för mer information</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28</a:t>
            </a:fld>
            <a:endParaRPr lang="sv-SE" dirty="0"/>
          </a:p>
        </p:txBody>
      </p:sp>
    </p:spTree>
    <p:extLst>
      <p:ext uri="{BB962C8B-B14F-4D97-AF65-F5344CB8AC3E}">
        <p14:creationId xmlns:p14="http://schemas.microsoft.com/office/powerpoint/2010/main" val="1427211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29</a:t>
            </a:fld>
            <a:endParaRPr lang="sv-SE" dirty="0"/>
          </a:p>
        </p:txBody>
      </p:sp>
    </p:spTree>
    <p:extLst>
      <p:ext uri="{BB962C8B-B14F-4D97-AF65-F5344CB8AC3E}">
        <p14:creationId xmlns:p14="http://schemas.microsoft.com/office/powerpoint/2010/main" val="37711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Övergång till första delen om kikhosta idag.</a:t>
            </a:r>
          </a:p>
        </p:txBody>
      </p:sp>
      <p:sp>
        <p:nvSpPr>
          <p:cNvPr id="4" name="Platshållare för bildnummer 3"/>
          <p:cNvSpPr>
            <a:spLocks noGrp="1"/>
          </p:cNvSpPr>
          <p:nvPr>
            <p:ph type="sldNum" sz="quarter" idx="5"/>
          </p:nvPr>
        </p:nvSpPr>
        <p:spPr/>
        <p:txBody>
          <a:bodyPr/>
          <a:lstStyle/>
          <a:p>
            <a:fld id="{8B5362E9-56F8-4489-B0BC-0270E33C950D}" type="slidenum">
              <a:rPr lang="sv-SE" smtClean="0"/>
              <a:pPr/>
              <a:t>3</a:t>
            </a:fld>
            <a:endParaRPr lang="sv-SE" dirty="0"/>
          </a:p>
        </p:txBody>
      </p:sp>
    </p:spTree>
    <p:extLst>
      <p:ext uri="{BB962C8B-B14F-4D97-AF65-F5344CB8AC3E}">
        <p14:creationId xmlns:p14="http://schemas.microsoft.com/office/powerpoint/2010/main" val="35697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Det här är kikhosta</a:t>
            </a:r>
          </a:p>
          <a:p>
            <a:r>
              <a:rPr lang="sv-SE" sz="1200" kern="1200" dirty="0">
                <a:solidFill>
                  <a:schemeClr val="tx1"/>
                </a:solidFill>
                <a:effectLst/>
                <a:latin typeface="+mn-lt"/>
                <a:ea typeface="+mn-ea"/>
                <a:cs typeface="+mn-cs"/>
              </a:rPr>
              <a:t>Bakterien </a:t>
            </a:r>
            <a:r>
              <a:rPr lang="sv-SE" sz="1200" i="0" kern="1200" dirty="0" err="1">
                <a:solidFill>
                  <a:schemeClr val="tx1"/>
                </a:solidFill>
                <a:effectLst/>
                <a:latin typeface="+mn-lt"/>
                <a:ea typeface="+mn-ea"/>
                <a:cs typeface="+mn-cs"/>
              </a:rPr>
              <a:t>Bordetella</a:t>
            </a:r>
            <a:r>
              <a:rPr lang="sv-SE" sz="1200" i="0" kern="1200" dirty="0">
                <a:solidFill>
                  <a:schemeClr val="tx1"/>
                </a:solidFill>
                <a:effectLst/>
                <a:latin typeface="+mn-lt"/>
                <a:ea typeface="+mn-ea"/>
                <a:cs typeface="+mn-cs"/>
              </a:rPr>
              <a:t> </a:t>
            </a:r>
            <a:r>
              <a:rPr lang="sv-SE" sz="1200" i="0" kern="1200" dirty="0" err="1">
                <a:solidFill>
                  <a:schemeClr val="tx1"/>
                </a:solidFill>
                <a:effectLst/>
                <a:latin typeface="+mn-lt"/>
                <a:ea typeface="+mn-ea"/>
                <a:cs typeface="+mn-cs"/>
              </a:rPr>
              <a:t>pertussis</a:t>
            </a:r>
            <a:r>
              <a:rPr lang="sv-SE" sz="1200" i="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infekterar luftvägarna och sprids från infekterade personer via droppsmitta, till exempel när man hostar. Inkubationstiden (tiden från smittotillfälle till insjuknande med symtom) är som längst 21 dagar. Symtomen kan i början av sjukdomsförloppet likna en förkylning. </a:t>
            </a: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Kikhosta börjar i typiska fall som en förkylning med hosta och eventuellt lätt feber. Hostan tilltar sedan och kommer attackvis och blir efterhand allt intensivare. Efter någon eller några veckor uppträder de karakteristiska hostattackerna med kikningar, då framförallt barn kan få svårt att andas, få andningsuppehåll och kan bli blå i ansiktet av syrebrist i anslutning till hostattackerna. Hostattackerna avslutas ofta med kräkningar.</a:t>
            </a:r>
            <a:r>
              <a:rPr lang="sv-SE" sz="1200" strike="sng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200" kern="1200" dirty="0">
                <a:solidFill>
                  <a:schemeClr val="tx1"/>
                </a:solidFill>
                <a:effectLst/>
                <a:latin typeface="+mn-lt"/>
                <a:ea typeface="+mn-ea"/>
                <a:cs typeface="+mn-cs"/>
              </a:rPr>
              <a:t>Hos vuxna visar sig kikhosta oftast som långvarig hosta utan kikningar. Vuxna och äldre barn har ofta ett milt förlopp med allmänna övre luftvägssymtom, och diagnosen kan därför missas.</a:t>
            </a:r>
            <a:r>
              <a:rPr lang="sv-SE" sz="1200" kern="1200" baseline="0" dirty="0">
                <a:solidFill>
                  <a:schemeClr val="tx1"/>
                </a:solidFill>
                <a:effectLst/>
                <a:latin typeface="+mn-lt"/>
                <a:ea typeface="+mn-ea"/>
                <a:cs typeface="+mn-cs"/>
              </a:rPr>
              <a:t> </a:t>
            </a:r>
          </a:p>
          <a:p>
            <a:endParaRPr lang="sv-SE" sz="1200" kern="1200" baseline="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barn under 1 år (spädbarn) kan sjukdomen vara allvarlig och ibland livshotande. Barnet kan drabbas av andningspåverkan och andningsuppehåll (apné). Typiskt är hostan med kikningar. Huden kan bli </a:t>
            </a:r>
            <a:r>
              <a:rPr lang="sv-SE" sz="1200" kern="1200" dirty="0" err="1">
                <a:solidFill>
                  <a:schemeClr val="tx1"/>
                </a:solidFill>
                <a:effectLst/>
                <a:latin typeface="+mn-lt"/>
                <a:ea typeface="+mn-ea"/>
                <a:cs typeface="+mn-cs"/>
              </a:rPr>
              <a:t>cyanotisk</a:t>
            </a:r>
            <a:r>
              <a:rPr lang="sv-SE" sz="1200" kern="1200" dirty="0">
                <a:solidFill>
                  <a:schemeClr val="tx1"/>
                </a:solidFill>
                <a:effectLst/>
                <a:latin typeface="+mn-lt"/>
                <a:ea typeface="+mn-ea"/>
                <a:cs typeface="+mn-cs"/>
              </a:rPr>
              <a:t> (blåaktigt missfärgad) särskilt i samband med hostattackerna.  Uttorkning förekommer och i enstaka fall/sällsynta fall hjärnpåverkan (så kallad </a:t>
            </a:r>
            <a:r>
              <a:rPr lang="sv-SE" sz="1200" kern="1200" dirty="0" err="1">
                <a:solidFill>
                  <a:schemeClr val="tx1"/>
                </a:solidFill>
                <a:effectLst/>
                <a:latin typeface="+mn-lt"/>
                <a:ea typeface="+mn-ea"/>
                <a:cs typeface="+mn-cs"/>
              </a:rPr>
              <a:t>encefalopati</a:t>
            </a:r>
            <a:r>
              <a:rPr lang="sv-SE" sz="1200" kern="1200" dirty="0">
                <a:solidFill>
                  <a:schemeClr val="tx1"/>
                </a:solidFill>
                <a:effectLst/>
                <a:latin typeface="+mn-lt"/>
                <a:ea typeface="+mn-ea"/>
                <a:cs typeface="+mn-cs"/>
              </a:rPr>
              <a:t>). Lunginflammation är en känd komplikation.</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4</a:t>
            </a:fld>
            <a:endParaRPr lang="sv-SE" dirty="0"/>
          </a:p>
        </p:txBody>
      </p:sp>
    </p:spTree>
    <p:extLst>
      <p:ext uri="{BB962C8B-B14F-4D97-AF65-F5344CB8AC3E}">
        <p14:creationId xmlns:p14="http://schemas.microsoft.com/office/powerpoint/2010/main" val="159611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Spädbarn blir svårast sjuka</a:t>
            </a:r>
            <a:endParaRPr lang="sv-SE" sz="120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Varför: </a:t>
            </a:r>
          </a:p>
          <a:p>
            <a:r>
              <a:rPr lang="sv-SE" sz="1200" kern="1200" dirty="0">
                <a:solidFill>
                  <a:schemeClr val="tx1"/>
                </a:solidFill>
                <a:effectLst/>
                <a:latin typeface="+mn-lt"/>
                <a:ea typeface="+mn-ea"/>
                <a:cs typeface="+mn-cs"/>
              </a:rPr>
              <a:t>Barn under 6 månader drabbas svårast eftersom de många gånger saknar tillräckligt skydd mot kikhosta (ännu inte fått de första två vaccindoserna) och därmed har en högre risk för att </a:t>
            </a:r>
            <a:r>
              <a:rPr lang="sv-SE" sz="1200" strike="noStrike" kern="1200" baseline="0" dirty="0">
                <a:solidFill>
                  <a:schemeClr val="tx1"/>
                </a:solidFill>
                <a:effectLst/>
                <a:latin typeface="+mn-lt"/>
                <a:ea typeface="+mn-ea"/>
                <a:cs typeface="+mn-cs"/>
              </a:rPr>
              <a:t>insjukna om</a:t>
            </a:r>
            <a:r>
              <a:rPr lang="sv-SE" sz="1200" kern="1200" dirty="0">
                <a:solidFill>
                  <a:schemeClr val="tx1"/>
                </a:solidFill>
                <a:effectLst/>
                <a:latin typeface="+mn-lt"/>
                <a:ea typeface="+mn-ea"/>
                <a:cs typeface="+mn-cs"/>
              </a:rPr>
              <a:t> de utsätts för kikhosta. Dessutom riskerar barn under 12 månader att bli allvarligare sjuka än äldre åldersgrupper. Risken för svår sjukdom är alltså särskilt stor för de allra yngsta. Därför är rekommendationerna inriktade just på att skydda de allra yngsta barnen.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kern="1200" dirty="0">
                <a:solidFill>
                  <a:schemeClr val="tx1"/>
                </a:solidFill>
                <a:effectLst/>
                <a:latin typeface="+mn-lt"/>
                <a:ea typeface="+mn-ea"/>
                <a:cs typeface="+mn-cs"/>
              </a:rPr>
              <a:t>Genom en förstärkt uppföljning av kikhosta i Sverige har vi sett att när barn under tre månader får kikhosta (Denna data gäller tidsperiod innan vaccination av gravida rekommenderas):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Fyra av tio får någon komplikation (ofta apné, dvs andningsuppehåll)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Sju av tio läggs in på sjukhus (av dessa har nästan alla apné)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Åtta av tio har attackvis hosta under 21 dagar eller längre</a:t>
            </a:r>
          </a:p>
          <a:p>
            <a:r>
              <a:rPr lang="sv-SE" sz="1200" kern="1200" dirty="0">
                <a:solidFill>
                  <a:schemeClr val="tx1"/>
                </a:solidFill>
                <a:effectLst/>
                <a:latin typeface="+mn-lt"/>
                <a:ea typeface="+mn-ea"/>
                <a:cs typeface="+mn-cs"/>
              </a:rPr>
              <a:t> </a:t>
            </a:r>
          </a:p>
          <a:p>
            <a:r>
              <a:rPr lang="sv-SE" sz="1200" b="1" i="0" kern="1200" dirty="0">
                <a:solidFill>
                  <a:schemeClr val="tx1"/>
                </a:solidFill>
                <a:effectLst/>
                <a:latin typeface="+mn-lt"/>
                <a:ea typeface="+mn-ea"/>
                <a:cs typeface="+mn-cs"/>
              </a:rPr>
              <a:t>Från vem smittas spädbarnen:</a:t>
            </a:r>
          </a:p>
          <a:p>
            <a:r>
              <a:rPr lang="sv-SE" sz="1200" kern="1200" dirty="0">
                <a:solidFill>
                  <a:schemeClr val="tx1"/>
                </a:solidFill>
                <a:effectLst/>
                <a:latin typeface="+mn-lt"/>
                <a:ea typeface="+mn-ea"/>
                <a:cs typeface="+mn-cs"/>
              </a:rPr>
              <a:t>I den svenska uppföljningen av barn med kikhosta har man sett att spädbarn ofta har smittats av föräldrar eller syskon. Kikhosta behöver inte alltid ha den typiska symtombilden – vuxna och även vaccinerade barn kan få en lindrig sjukdomsbild men kan ändå vara smittsamma. Därför finns en risk att personer med nära kontakt till spädbarn inte är medvetna om att den luftvägsinfektion de drabbats av är just kikhosta.</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5</a:t>
            </a:fld>
            <a:endParaRPr lang="sv-SE" dirty="0"/>
          </a:p>
        </p:txBody>
      </p:sp>
    </p:spTree>
    <p:extLst>
      <p:ext uri="{BB962C8B-B14F-4D97-AF65-F5344CB8AC3E}">
        <p14:creationId xmlns:p14="http://schemas.microsoft.com/office/powerpoint/2010/main" val="343819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Klistra in länken i ett webbläsarfönster</a:t>
            </a:r>
            <a:r>
              <a:rPr lang="sv-SE" baseline="0" dirty="0"/>
              <a:t> och visa filmen:</a:t>
            </a:r>
          </a:p>
          <a:p>
            <a:r>
              <a:rPr lang="sv-SE" baseline="0" dirty="0"/>
              <a:t>Länk till första filmen: https://www.youtube.com/watch?v=S3oZrMGDMMw</a:t>
            </a:r>
          </a:p>
          <a:p>
            <a:r>
              <a:rPr lang="sv-SE" baseline="0" dirty="0"/>
              <a:t>Länk till andra filmen: https://www.youtube.com/watch?v=YbGOP0NJOQw</a:t>
            </a:r>
            <a:endParaRPr lang="sv-SE" sz="12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kern="1200" dirty="0">
                <a:solidFill>
                  <a:schemeClr val="tx1"/>
                </a:solidFill>
                <a:effectLst/>
                <a:latin typeface="+mn-lt"/>
                <a:ea typeface="+mn-ea"/>
                <a:cs typeface="+mn-cs"/>
              </a:rPr>
              <a:t>Vad är en kikning?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kan vi se olika exempel på personer som har kikhosta.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Första filmen visar ett spädbarn med kikhosta</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Andra filmen är ett ljudklipp på ett barn med kikhosta som exempel på hur det kan låta med kikningar.</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6</a:t>
            </a:fld>
            <a:endParaRPr lang="sv-SE" dirty="0"/>
          </a:p>
        </p:txBody>
      </p:sp>
    </p:spTree>
    <p:extLst>
      <p:ext uri="{BB962C8B-B14F-4D97-AF65-F5344CB8AC3E}">
        <p14:creationId xmlns:p14="http://schemas.microsoft.com/office/powerpoint/2010/main" val="143606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Kikhosta i världen och i Sverige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Kikhosta är en luftvägsinfektion som förekommer över hela världen. WHO uppskattade 2014 att globalt insjuknar cirka 24 miljoner personer årligen i kikhosta och cirka 160 000 dödsfall sker per år bland barn under 5 år till följd av kikhosta.</a:t>
            </a:r>
          </a:p>
          <a:p>
            <a:r>
              <a:rPr lang="sv-SE" sz="1200" kern="1200" dirty="0">
                <a:solidFill>
                  <a:schemeClr val="tx1"/>
                </a:solidFill>
                <a:effectLst/>
                <a:latin typeface="+mn-lt"/>
                <a:ea typeface="+mn-ea"/>
                <a:cs typeface="+mn-cs"/>
              </a:rPr>
              <a:t>Infektionen förekommer året runt. Antalet fall varierar naturligt från år till år, men i flera länder som vaccinerar med det </a:t>
            </a:r>
            <a:r>
              <a:rPr lang="sv-SE" sz="1200" kern="1200" dirty="0" err="1">
                <a:solidFill>
                  <a:schemeClr val="tx1"/>
                </a:solidFill>
                <a:effectLst/>
                <a:latin typeface="+mn-lt"/>
                <a:ea typeface="+mn-ea"/>
                <a:cs typeface="+mn-cs"/>
              </a:rPr>
              <a:t>acellulära</a:t>
            </a:r>
            <a:r>
              <a:rPr lang="sv-SE" sz="1200" kern="1200" dirty="0">
                <a:solidFill>
                  <a:schemeClr val="tx1"/>
                </a:solidFill>
                <a:effectLst/>
                <a:latin typeface="+mn-lt"/>
                <a:ea typeface="+mn-ea"/>
                <a:cs typeface="+mn-cs"/>
              </a:rPr>
              <a:t> kikhostevaccinet (som används i det svenska vaccinationsprogrammet) har man sett en ökning av antalet fall till en högre nivå än tidigare. Anledningen kan vara att det </a:t>
            </a:r>
            <a:r>
              <a:rPr lang="sv-SE" sz="1200" kern="1200" dirty="0" err="1">
                <a:solidFill>
                  <a:schemeClr val="tx1"/>
                </a:solidFill>
                <a:effectLst/>
                <a:latin typeface="+mn-lt"/>
                <a:ea typeface="+mn-ea"/>
                <a:cs typeface="+mn-cs"/>
              </a:rPr>
              <a:t>acellulära</a:t>
            </a:r>
            <a:r>
              <a:rPr lang="sv-SE" sz="1200" kern="1200" dirty="0">
                <a:solidFill>
                  <a:schemeClr val="tx1"/>
                </a:solidFill>
                <a:effectLst/>
                <a:latin typeface="+mn-lt"/>
                <a:ea typeface="+mn-ea"/>
                <a:cs typeface="+mn-cs"/>
              </a:rPr>
              <a:t> vaccinet, trots att det ger ett gott skydd, har en relativt kortvarig skyddseffekt. I studier har man sett att skyddseffekten bland vaccinerade barn avtar efter cirka 5 år.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Sverige sågs en ökad förekomst av kikhosta u</a:t>
            </a:r>
            <a:r>
              <a:rPr lang="sv-SE" sz="1800" dirty="0">
                <a:effectLst/>
                <a:latin typeface="Times New Roman" panose="02020603050405020304" pitchFamily="18" charset="0"/>
                <a:ea typeface="Times New Roman" panose="02020603050405020304" pitchFamily="18" charset="0"/>
              </a:rPr>
              <a:t>nder 2014 då antalet fall ökade kraftigt jämfört med de föregående åren och över 700 fall rapporterades. De följande åren, 2015-2019, rapporterades mellan 600-800 fall per år. Sjukdomsförekomsten var högst bland spädbarn. Tre spädbarn avled i kikhosta 2014-2015.</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Antalet fall av kikhosta minskade drastiskt under pandemiåren 2021 och 2022, då flera rekommendationer uppmanade till social distans och att stanna hemma och inte träffa andra om man hade luftvägssymptom, vilket även minskade spridning av kikhosta. Endast ett 10-tal fall rapporterades per år 2021-2022. </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Ett 100-tal fall rapporterades under 2023 och försommaren 2024 började antalet fall öka drastiskt.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Referens: </a:t>
            </a:r>
          </a:p>
          <a:p>
            <a:r>
              <a:rPr lang="sv-SE" sz="1200" kern="1200" dirty="0">
                <a:solidFill>
                  <a:schemeClr val="tx1"/>
                </a:solidFill>
                <a:effectLst/>
                <a:latin typeface="+mn-lt"/>
                <a:ea typeface="+mn-ea"/>
                <a:cs typeface="+mn-cs"/>
              </a:rPr>
              <a:t>Internationell statistik från denna källa: </a:t>
            </a:r>
          </a:p>
          <a:p>
            <a:r>
              <a:rPr lang="sv-SE" sz="1200" kern="1200" dirty="0">
                <a:solidFill>
                  <a:schemeClr val="tx1"/>
                </a:solidFill>
                <a:effectLst/>
                <a:latin typeface="+mn-lt"/>
                <a:ea typeface="+mn-ea"/>
                <a:cs typeface="+mn-cs"/>
              </a:rPr>
              <a:t>https://cdn.who.int/media/docs/default-source/immunization/vpd_surveillance/vpd-surveillance-standards-publication/who-surveillancevaccinepreventable-16-pertussis-r2.pdf?sfvrsn=a0157ae7_10&amp;download=true</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7</a:t>
            </a:fld>
            <a:endParaRPr lang="sv-SE" dirty="0"/>
          </a:p>
        </p:txBody>
      </p:sp>
    </p:spTree>
    <p:extLst>
      <p:ext uri="{BB962C8B-B14F-4D97-AF65-F5344CB8AC3E}">
        <p14:creationId xmlns:p14="http://schemas.microsoft.com/office/powerpoint/2010/main" val="281757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Kikhosta har minskat genom vaccination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Färre personer insjuknar i kikhosta i Sverige, jämfört med hur det var innan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det </a:t>
            </a:r>
            <a:r>
              <a:rPr lang="sv-SE" sz="1200" kern="1200" dirty="0" err="1">
                <a:solidFill>
                  <a:schemeClr val="tx1"/>
                </a:solidFill>
                <a:effectLst/>
                <a:latin typeface="+mn-lt"/>
                <a:ea typeface="+mn-ea"/>
                <a:cs typeface="+mn-cs"/>
              </a:rPr>
              <a:t>acellulära</a:t>
            </a:r>
            <a:r>
              <a:rPr lang="sv-SE" sz="1200" kern="1200" dirty="0">
                <a:solidFill>
                  <a:schemeClr val="tx1"/>
                </a:solidFill>
                <a:effectLst/>
                <a:latin typeface="+mn-lt"/>
                <a:ea typeface="+mn-ea"/>
                <a:cs typeface="+mn-cs"/>
              </a:rPr>
              <a:t> vaccinet mot kikhosta infördes i det svenska vaccinationsprogrammet 1996. Vaccinationsprogrammet har under åren justerats och påfyllnadsdoser har införts för att ytterligare förbättra skyddet. Tidpunkten för justering av programmet visas i figuren.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Incidensen, mätt i hur många som insjuknar i kikhosta per 100 000 invånare, är högre för spädbarn än andra åldersgrupper. Spädbarn under 6 månader har en särskilt stor risk att insjukna i kikhosta jämfört med andra åldersgrupper eftersom de antingen är så unga att de inte hunnit påbörja vaccinationen eller inte hunnit få de båda första sprutorna som behövs för ett gott skydd mot smitta. Trots vaccinationsprogram det finns det fortfarande en risk att spädbarn insjuknar i kikhosta. Därför behöver vaccinationsprogrammet kompletteras med andra förebyggande åtgärder för att skydda spädbarnen mot kikhosta.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8</a:t>
            </a:fld>
            <a:endParaRPr lang="sv-SE" dirty="0"/>
          </a:p>
        </p:txBody>
      </p:sp>
    </p:spTree>
    <p:extLst>
      <p:ext uri="{BB962C8B-B14F-4D97-AF65-F5344CB8AC3E}">
        <p14:creationId xmlns:p14="http://schemas.microsoft.com/office/powerpoint/2010/main" val="123724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Kikhosta förekommer trots vaccination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Vaccinet ger ett bra men relativt kortvarigt skydd.  Redan den första vaccindosen vid tre månaders ålder ger ett ökat skydd mot kikhosta och även om spädbarnet fortfarande kan bli sjuk så medför vaccinationen att sjukdomsförloppet mildras. </a:t>
            </a:r>
          </a:p>
          <a:p>
            <a:r>
              <a:rPr lang="sv-SE" sz="1200" kern="1200" dirty="0">
                <a:solidFill>
                  <a:schemeClr val="tx1"/>
                </a:solidFill>
                <a:effectLst/>
                <a:latin typeface="+mn-lt"/>
                <a:ea typeface="+mn-ea"/>
                <a:cs typeface="+mn-cs"/>
              </a:rPr>
              <a:t>Skyddseffekten efter vaccination avtar efter cirka 5 år. Inte heller naturlig infektion ger ett livslångt skydd mot kikhosta, utan avtar över tid och kvarstår i cirka 15 år. Därför kan personer som tidigare haft sjukdomen eller blivit vaccinerade smittas, men infektionen kan bli lindrig. Om man smittats, och särskilt då sjukdomen är mild och man inte misstänker att det rör sig om kikhosta, finns risk för att man omedvetet sprider smittan, t.ex. till spädbarn i sin omgivning.</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9</a:t>
            </a:fld>
            <a:endParaRPr lang="sv-SE" dirty="0"/>
          </a:p>
        </p:txBody>
      </p:sp>
    </p:spTree>
    <p:extLst>
      <p:ext uri="{BB962C8B-B14F-4D97-AF65-F5344CB8AC3E}">
        <p14:creationId xmlns:p14="http://schemas.microsoft.com/office/powerpoint/2010/main" val="97881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sidobild rak">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9" name="Platshållare för bild 8"/>
          <p:cNvSpPr>
            <a:spLocks noGrp="1"/>
          </p:cNvSpPr>
          <p:nvPr>
            <p:ph type="pic" sz="quarter" idx="10"/>
          </p:nvPr>
        </p:nvSpPr>
        <p:spPr>
          <a:xfrm>
            <a:off x="7825200" y="0"/>
            <a:ext cx="4366800" cy="6858000"/>
          </a:xfrm>
          <a:custGeom>
            <a:avLst/>
            <a:gdLst>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357277 w 4724077"/>
              <a:gd name="connsiteY0" fmla="*/ 0 h 6858000"/>
              <a:gd name="connsiteX1" fmla="*/ 4724077 w 4724077"/>
              <a:gd name="connsiteY1" fmla="*/ 0 h 6858000"/>
              <a:gd name="connsiteX2" fmla="*/ 4724077 w 4724077"/>
              <a:gd name="connsiteY2" fmla="*/ 6858000 h 6858000"/>
              <a:gd name="connsiteX3" fmla="*/ 357277 w 4724077"/>
              <a:gd name="connsiteY3" fmla="*/ 6858000 h 6858000"/>
              <a:gd name="connsiteX4" fmla="*/ 341547 w 4724077"/>
              <a:gd name="connsiteY4" fmla="*/ 3369276 h 6858000"/>
              <a:gd name="connsiteX5" fmla="*/ 357277 w 4724077"/>
              <a:gd name="connsiteY5" fmla="*/ 0 h 6858000"/>
              <a:gd name="connsiteX0" fmla="*/ 66068 w 4432868"/>
              <a:gd name="connsiteY0" fmla="*/ 0 h 6858000"/>
              <a:gd name="connsiteX1" fmla="*/ 4432868 w 4432868"/>
              <a:gd name="connsiteY1" fmla="*/ 0 h 6858000"/>
              <a:gd name="connsiteX2" fmla="*/ 4432868 w 4432868"/>
              <a:gd name="connsiteY2" fmla="*/ 6858000 h 6858000"/>
              <a:gd name="connsiteX3" fmla="*/ 66068 w 4432868"/>
              <a:gd name="connsiteY3" fmla="*/ 6858000 h 6858000"/>
              <a:gd name="connsiteX4" fmla="*/ 50338 w 4432868"/>
              <a:gd name="connsiteY4" fmla="*/ 3369276 h 6858000"/>
              <a:gd name="connsiteX5" fmla="*/ 66068 w 4432868"/>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34879 w 4401679"/>
              <a:gd name="connsiteY0" fmla="*/ 0 h 6858000"/>
              <a:gd name="connsiteX1" fmla="*/ 4401679 w 4401679"/>
              <a:gd name="connsiteY1" fmla="*/ 0 h 6858000"/>
              <a:gd name="connsiteX2" fmla="*/ 4401679 w 4401679"/>
              <a:gd name="connsiteY2" fmla="*/ 6858000 h 6858000"/>
              <a:gd name="connsiteX3" fmla="*/ 34879 w 4401679"/>
              <a:gd name="connsiteY3" fmla="*/ 6858000 h 6858000"/>
              <a:gd name="connsiteX4" fmla="*/ 85051 w 4401679"/>
              <a:gd name="connsiteY4" fmla="*/ 3492843 h 6858000"/>
              <a:gd name="connsiteX5" fmla="*/ 34879 w 4401679"/>
              <a:gd name="connsiteY5" fmla="*/ 0 h 6858000"/>
              <a:gd name="connsiteX0" fmla="*/ 28717 w 4395517"/>
              <a:gd name="connsiteY0" fmla="*/ 0 h 6858000"/>
              <a:gd name="connsiteX1" fmla="*/ 4395517 w 4395517"/>
              <a:gd name="connsiteY1" fmla="*/ 0 h 6858000"/>
              <a:gd name="connsiteX2" fmla="*/ 4395517 w 4395517"/>
              <a:gd name="connsiteY2" fmla="*/ 6858000 h 6858000"/>
              <a:gd name="connsiteX3" fmla="*/ 28717 w 4395517"/>
              <a:gd name="connsiteY3" fmla="*/ 6858000 h 6858000"/>
              <a:gd name="connsiteX4" fmla="*/ 78889 w 4395517"/>
              <a:gd name="connsiteY4" fmla="*/ 3492843 h 6858000"/>
              <a:gd name="connsiteX5" fmla="*/ 28717 w 4395517"/>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545850 w 4912650"/>
              <a:gd name="connsiteY0" fmla="*/ 0 h 6858000"/>
              <a:gd name="connsiteX1" fmla="*/ 4912650 w 4912650"/>
              <a:gd name="connsiteY1" fmla="*/ 0 h 6858000"/>
              <a:gd name="connsiteX2" fmla="*/ 4912650 w 4912650"/>
              <a:gd name="connsiteY2" fmla="*/ 6858000 h 6858000"/>
              <a:gd name="connsiteX3" fmla="*/ 545850 w 4912650"/>
              <a:gd name="connsiteY3" fmla="*/ 6858000 h 6858000"/>
              <a:gd name="connsiteX4" fmla="*/ 545850 w 4912650"/>
              <a:gd name="connsiteY4" fmla="*/ 0 h 6858000"/>
              <a:gd name="connsiteX0" fmla="*/ 323467 w 4690267"/>
              <a:gd name="connsiteY0" fmla="*/ 0 h 6858000"/>
              <a:gd name="connsiteX1" fmla="*/ 4690267 w 4690267"/>
              <a:gd name="connsiteY1" fmla="*/ 0 h 6858000"/>
              <a:gd name="connsiteX2" fmla="*/ 4690267 w 4690267"/>
              <a:gd name="connsiteY2" fmla="*/ 6858000 h 6858000"/>
              <a:gd name="connsiteX3" fmla="*/ 323467 w 4690267"/>
              <a:gd name="connsiteY3" fmla="*/ 6858000 h 6858000"/>
              <a:gd name="connsiteX4" fmla="*/ 323467 w 4690267"/>
              <a:gd name="connsiteY4" fmla="*/ 0 h 6858000"/>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6800" h="6858000">
                <a:moveTo>
                  <a:pt x="0" y="0"/>
                </a:moveTo>
                <a:lnTo>
                  <a:pt x="4366800" y="0"/>
                </a:lnTo>
                <a:lnTo>
                  <a:pt x="4366800" y="6858000"/>
                </a:lnTo>
                <a:lnTo>
                  <a:pt x="0" y="6858000"/>
                </a:lnTo>
                <a:lnTo>
                  <a:pt x="0" y="0"/>
                </a:lnTo>
                <a:close/>
              </a:path>
            </a:pathLst>
          </a:custGeom>
        </p:spPr>
        <p:txBody>
          <a:bodyPr/>
          <a:lstStyle/>
          <a:p>
            <a:r>
              <a:rPr lang="sv-SE"/>
              <a:t>Klicka på ikonen för att lägga till en bild</a:t>
            </a:r>
            <a:endParaRPr lang="sv-SE" dirty="0"/>
          </a:p>
        </p:txBody>
      </p:sp>
      <p:grpSp>
        <p:nvGrpSpPr>
          <p:cNvPr id="2" name="Grupp 1"/>
          <p:cNvGrpSpPr/>
          <p:nvPr userDrawn="1"/>
        </p:nvGrpSpPr>
        <p:grpSpPr>
          <a:xfrm>
            <a:off x="0" y="6619124"/>
            <a:ext cx="7471719" cy="50236"/>
            <a:chOff x="0" y="6619124"/>
            <a:chExt cx="7471719" cy="50236"/>
          </a:xfrm>
        </p:grpSpPr>
        <p:cxnSp>
          <p:nvCxnSpPr>
            <p:cNvPr id="7" name="Rak koppling 6"/>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8957750" y="3515047"/>
            <a:ext cx="612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96414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sidobild böjd">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8352001" cy="936774"/>
          </a:xfrm>
        </p:spPr>
        <p:txBody>
          <a:bodyPr/>
          <a:lstStyle>
            <a:lvl1pPr>
              <a:defRPr>
                <a:solidFill>
                  <a:schemeClr val="tx1"/>
                </a:solidFill>
              </a:defRPr>
            </a:lvl1pPr>
          </a:lstStyle>
          <a:p>
            <a:r>
              <a:rPr lang="sv-SE" dirty="0"/>
              <a:t>Rubrik</a:t>
            </a:r>
          </a:p>
        </p:txBody>
      </p:sp>
      <p:sp>
        <p:nvSpPr>
          <p:cNvPr id="6"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18" name="Platshållare för bild 17"/>
          <p:cNvSpPr>
            <a:spLocks noGrp="1" noChangeAspect="1"/>
          </p:cNvSpPr>
          <p:nvPr>
            <p:ph type="pic" sz="quarter" idx="10"/>
          </p:nvPr>
        </p:nvSpPr>
        <p:spPr>
          <a:xfrm>
            <a:off x="8761363" y="0"/>
            <a:ext cx="3429405" cy="6858005"/>
          </a:xfrm>
          <a:custGeom>
            <a:avLst/>
            <a:gdLst>
              <a:gd name="connsiteX0" fmla="*/ 0 w 4320000"/>
              <a:gd name="connsiteY0" fmla="*/ 2160000 h 4320000"/>
              <a:gd name="connsiteX1" fmla="*/ 2160000 w 4320000"/>
              <a:gd name="connsiteY1" fmla="*/ 0 h 4320000"/>
              <a:gd name="connsiteX2" fmla="*/ 4320000 w 4320000"/>
              <a:gd name="connsiteY2" fmla="*/ 2160000 h 4320000"/>
              <a:gd name="connsiteX3" fmla="*/ 2160000 w 4320000"/>
              <a:gd name="connsiteY3" fmla="*/ 4320000 h 4320000"/>
              <a:gd name="connsiteX4" fmla="*/ 0 w 4320000"/>
              <a:gd name="connsiteY4" fmla="*/ 2160000 h 4320000"/>
              <a:gd name="connsiteX0" fmla="*/ 0 w 2430000"/>
              <a:gd name="connsiteY0" fmla="*/ 2220043 h 4440086"/>
              <a:gd name="connsiteX1" fmla="*/ 2160000 w 2430000"/>
              <a:gd name="connsiteY1" fmla="*/ 60043 h 4440086"/>
              <a:gd name="connsiteX2" fmla="*/ 2160000 w 2430000"/>
              <a:gd name="connsiteY2" fmla="*/ 4380043 h 4440086"/>
              <a:gd name="connsiteX3" fmla="*/ 0 w 2430000"/>
              <a:gd name="connsiteY3" fmla="*/ 2220043 h 4440086"/>
              <a:gd name="connsiteX0" fmla="*/ 0 w 2325261"/>
              <a:gd name="connsiteY0" fmla="*/ 2220043 h 4440086"/>
              <a:gd name="connsiteX1" fmla="*/ 2160000 w 2325261"/>
              <a:gd name="connsiteY1" fmla="*/ 60043 h 4440086"/>
              <a:gd name="connsiteX2" fmla="*/ 2160000 w 2325261"/>
              <a:gd name="connsiteY2" fmla="*/ 4380043 h 4440086"/>
              <a:gd name="connsiteX3" fmla="*/ 0 w 2325261"/>
              <a:gd name="connsiteY3" fmla="*/ 2220043 h 4440086"/>
              <a:gd name="connsiteX0" fmla="*/ 0 w 2164979"/>
              <a:gd name="connsiteY0" fmla="*/ 2220043 h 4440086"/>
              <a:gd name="connsiteX1" fmla="*/ 2160000 w 2164979"/>
              <a:gd name="connsiteY1" fmla="*/ 60043 h 4440086"/>
              <a:gd name="connsiteX2" fmla="*/ 2160000 w 2164979"/>
              <a:gd name="connsiteY2" fmla="*/ 4380043 h 4440086"/>
              <a:gd name="connsiteX3" fmla="*/ 0 w 2164979"/>
              <a:gd name="connsiteY3" fmla="*/ 2220043 h 4440086"/>
              <a:gd name="connsiteX0" fmla="*/ 0 w 2162096"/>
              <a:gd name="connsiteY0" fmla="*/ 2220043 h 4440086"/>
              <a:gd name="connsiteX1" fmla="*/ 2160000 w 2162096"/>
              <a:gd name="connsiteY1" fmla="*/ 60043 h 4440086"/>
              <a:gd name="connsiteX2" fmla="*/ 2160000 w 2162096"/>
              <a:gd name="connsiteY2" fmla="*/ 4380043 h 4440086"/>
              <a:gd name="connsiteX3" fmla="*/ 0 w 2162096"/>
              <a:gd name="connsiteY3" fmla="*/ 2220043 h 4440086"/>
              <a:gd name="connsiteX0" fmla="*/ 0 w 2162096"/>
              <a:gd name="connsiteY0" fmla="*/ 2160000 h 4380043"/>
              <a:gd name="connsiteX1" fmla="*/ 2160000 w 2162096"/>
              <a:gd name="connsiteY1" fmla="*/ 0 h 4380043"/>
              <a:gd name="connsiteX2" fmla="*/ 2160000 w 2162096"/>
              <a:gd name="connsiteY2" fmla="*/ 4320000 h 4380043"/>
              <a:gd name="connsiteX3" fmla="*/ 0 w 2162096"/>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475 w 2160475"/>
              <a:gd name="connsiteY0" fmla="*/ 2160000 h 4404174"/>
              <a:gd name="connsiteX1" fmla="*/ 2160475 w 2160475"/>
              <a:gd name="connsiteY1" fmla="*/ 0 h 4404174"/>
              <a:gd name="connsiteX2" fmla="*/ 2160475 w 2160475"/>
              <a:gd name="connsiteY2" fmla="*/ 4320000 h 4404174"/>
              <a:gd name="connsiteX3" fmla="*/ 475 w 2160475"/>
              <a:gd name="connsiteY3" fmla="*/ 2160000 h 4404174"/>
              <a:gd name="connsiteX0" fmla="*/ 401 w 2160401"/>
              <a:gd name="connsiteY0" fmla="*/ 2160005 h 4404179"/>
              <a:gd name="connsiteX1" fmla="*/ 2160401 w 2160401"/>
              <a:gd name="connsiteY1" fmla="*/ 5 h 4404179"/>
              <a:gd name="connsiteX2" fmla="*/ 2160401 w 2160401"/>
              <a:gd name="connsiteY2" fmla="*/ 4320005 h 4404179"/>
              <a:gd name="connsiteX3" fmla="*/ 401 w 2160401"/>
              <a:gd name="connsiteY3" fmla="*/ 2160005 h 4404179"/>
              <a:gd name="connsiteX0" fmla="*/ 401 w 2160401"/>
              <a:gd name="connsiteY0" fmla="*/ 2160005 h 4320289"/>
              <a:gd name="connsiteX1" fmla="*/ 2160401 w 2160401"/>
              <a:gd name="connsiteY1" fmla="*/ 5 h 4320289"/>
              <a:gd name="connsiteX2" fmla="*/ 2160401 w 2160401"/>
              <a:gd name="connsiteY2" fmla="*/ 4320005 h 4320289"/>
              <a:gd name="connsiteX3" fmla="*/ 401 w 2160401"/>
              <a:gd name="connsiteY3" fmla="*/ 2160005 h 4320289"/>
              <a:gd name="connsiteX0" fmla="*/ 401 w 2160401"/>
              <a:gd name="connsiteY0" fmla="*/ 2169630 h 4320295"/>
              <a:gd name="connsiteX1" fmla="*/ 2160401 w 2160401"/>
              <a:gd name="connsiteY1" fmla="*/ 5 h 4320295"/>
              <a:gd name="connsiteX2" fmla="*/ 2160401 w 2160401"/>
              <a:gd name="connsiteY2" fmla="*/ 4320005 h 4320295"/>
              <a:gd name="connsiteX3" fmla="*/ 401 w 2160401"/>
              <a:gd name="connsiteY3" fmla="*/ 2169630 h 4320295"/>
            </a:gdLst>
            <a:ahLst/>
            <a:cxnLst>
              <a:cxn ang="0">
                <a:pos x="connsiteX0" y="connsiteY0"/>
              </a:cxn>
              <a:cxn ang="0">
                <a:pos x="connsiteX1" y="connsiteY1"/>
              </a:cxn>
              <a:cxn ang="0">
                <a:pos x="connsiteX2" y="connsiteY2"/>
              </a:cxn>
              <a:cxn ang="0">
                <a:pos x="connsiteX3" y="connsiteY3"/>
              </a:cxn>
            </a:cxnLst>
            <a:rect l="l" t="t" r="r" b="b"/>
            <a:pathLst>
              <a:path w="2160401" h="4320295">
                <a:moveTo>
                  <a:pt x="401" y="2169630"/>
                </a:moveTo>
                <a:cubicBezTo>
                  <a:pt x="-30369" y="458228"/>
                  <a:pt x="1719533" y="-1890"/>
                  <a:pt x="2160401" y="5"/>
                </a:cubicBezTo>
                <a:lnTo>
                  <a:pt x="2160401" y="4320005"/>
                </a:lnTo>
                <a:cubicBezTo>
                  <a:pt x="1742649" y="4333496"/>
                  <a:pt x="31171" y="3881032"/>
                  <a:pt x="401" y="2169630"/>
                </a:cubicBezTo>
                <a:close/>
              </a:path>
            </a:pathLst>
          </a:custGeom>
        </p:spPr>
        <p:txBody>
          <a:bodyPr/>
          <a:lstStyle/>
          <a:p>
            <a:r>
              <a:rPr lang="sv-SE"/>
              <a:t>Klicka på ikonen för att lägga till en bild</a:t>
            </a:r>
          </a:p>
        </p:txBody>
      </p:sp>
      <p:sp>
        <p:nvSpPr>
          <p:cNvPr id="10" name="Platshållare för text 10"/>
          <p:cNvSpPr>
            <a:spLocks noGrp="1"/>
          </p:cNvSpPr>
          <p:nvPr>
            <p:ph type="body" sz="quarter" idx="11" hasCustomPrompt="1"/>
          </p:nvPr>
        </p:nvSpPr>
        <p:spPr>
          <a:xfrm rot="16200000">
            <a:off x="8957409" y="3514706"/>
            <a:ext cx="6120682"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2" name="Grupp 1"/>
          <p:cNvGrpSpPr/>
          <p:nvPr userDrawn="1"/>
        </p:nvGrpSpPr>
        <p:grpSpPr>
          <a:xfrm>
            <a:off x="0" y="6619124"/>
            <a:ext cx="7471719" cy="50236"/>
            <a:chOff x="0" y="6619124"/>
            <a:chExt cx="7471719" cy="50236"/>
          </a:xfrm>
        </p:grpSpPr>
        <p:cxnSp>
          <p:nvCxnSpPr>
            <p:cNvPr id="11" name="Rak koppling 10"/>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909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tre delar">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solidFill>
                  <a:schemeClr val="tx1"/>
                </a:solidFill>
              </a:defRPr>
            </a:lvl1pPr>
          </a:lstStyle>
          <a:p>
            <a:r>
              <a:rPr lang="sv-SE" dirty="0"/>
              <a:t>Rubrik</a:t>
            </a:r>
          </a:p>
        </p:txBody>
      </p:sp>
      <p:sp>
        <p:nvSpPr>
          <p:cNvPr id="5" name="Platshållare för text 4"/>
          <p:cNvSpPr>
            <a:spLocks noGrp="1"/>
          </p:cNvSpPr>
          <p:nvPr>
            <p:ph type="body" sz="quarter" idx="15"/>
          </p:nvPr>
        </p:nvSpPr>
        <p:spPr>
          <a:xfrm>
            <a:off x="911225"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a:t>Klicka här för att ändra format på bakgrundstexten</a:t>
            </a:r>
          </a:p>
          <a:p>
            <a:pPr lvl="1"/>
            <a:r>
              <a:rPr lang="sv-SE"/>
              <a:t>Nivå två</a:t>
            </a:r>
          </a:p>
        </p:txBody>
      </p:sp>
      <p:sp>
        <p:nvSpPr>
          <p:cNvPr id="11" name="Platshållare för bild 10"/>
          <p:cNvSpPr>
            <a:spLocks noGrp="1"/>
          </p:cNvSpPr>
          <p:nvPr>
            <p:ph type="pic" sz="quarter" idx="12"/>
          </p:nvPr>
        </p:nvSpPr>
        <p:spPr>
          <a:xfrm>
            <a:off x="1271225"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a:t>Klicka på ikonen för att lägga till en bild</a:t>
            </a:r>
            <a:endParaRPr lang="sv-SE" dirty="0"/>
          </a:p>
        </p:txBody>
      </p:sp>
      <p:sp>
        <p:nvSpPr>
          <p:cNvPr id="16" name="Platshållare för text 4"/>
          <p:cNvSpPr>
            <a:spLocks noGrp="1"/>
          </p:cNvSpPr>
          <p:nvPr>
            <p:ph type="body" sz="quarter" idx="16"/>
          </p:nvPr>
        </p:nvSpPr>
        <p:spPr>
          <a:xfrm>
            <a:off x="4655324"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a:t>Klicka här för att ändra format på bakgrundstexten</a:t>
            </a:r>
          </a:p>
          <a:p>
            <a:pPr lvl="1"/>
            <a:r>
              <a:rPr lang="sv-SE"/>
              <a:t>Nivå två</a:t>
            </a:r>
          </a:p>
        </p:txBody>
      </p:sp>
      <p:sp>
        <p:nvSpPr>
          <p:cNvPr id="17" name="Platshållare för bild 10"/>
          <p:cNvSpPr>
            <a:spLocks noGrp="1"/>
          </p:cNvSpPr>
          <p:nvPr>
            <p:ph type="pic" sz="quarter" idx="18"/>
          </p:nvPr>
        </p:nvSpPr>
        <p:spPr>
          <a:xfrm>
            <a:off x="5015324"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a:t>Klicka på ikonen för att lägga till en bild</a:t>
            </a:r>
            <a:endParaRPr lang="sv-SE" dirty="0"/>
          </a:p>
        </p:txBody>
      </p:sp>
      <p:sp>
        <p:nvSpPr>
          <p:cNvPr id="20" name="Platshållare för text 4"/>
          <p:cNvSpPr>
            <a:spLocks noGrp="1"/>
          </p:cNvSpPr>
          <p:nvPr>
            <p:ph type="body" sz="quarter" idx="17"/>
          </p:nvPr>
        </p:nvSpPr>
        <p:spPr>
          <a:xfrm>
            <a:off x="8399423"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a:t>Klicka här för att ändra format på bakgrundstexten</a:t>
            </a:r>
          </a:p>
          <a:p>
            <a:pPr lvl="1"/>
            <a:r>
              <a:rPr lang="sv-SE"/>
              <a:t>Nivå två</a:t>
            </a:r>
          </a:p>
        </p:txBody>
      </p:sp>
      <p:sp>
        <p:nvSpPr>
          <p:cNvPr id="18" name="Platshållare för bild 10"/>
          <p:cNvSpPr>
            <a:spLocks noGrp="1"/>
          </p:cNvSpPr>
          <p:nvPr>
            <p:ph type="pic" sz="quarter" idx="19"/>
          </p:nvPr>
        </p:nvSpPr>
        <p:spPr>
          <a:xfrm>
            <a:off x="8759423"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a:t>Klicka på ikonen för att lägga till en bild</a:t>
            </a:r>
            <a:endParaRPr lang="sv-SE" dirty="0"/>
          </a:p>
        </p:txBody>
      </p:sp>
      <p:sp>
        <p:nvSpPr>
          <p:cNvPr id="10" name="Platshållare för text 10"/>
          <p:cNvSpPr>
            <a:spLocks noGrp="1"/>
          </p:cNvSpPr>
          <p:nvPr>
            <p:ph type="body" sz="quarter" idx="11" hasCustomPrompt="1"/>
          </p:nvPr>
        </p:nvSpPr>
        <p:spPr>
          <a:xfrm rot="16200000">
            <a:off x="10217750" y="2085888"/>
            <a:ext cx="360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15" name="Grupp 14"/>
          <p:cNvGrpSpPr/>
          <p:nvPr userDrawn="1"/>
        </p:nvGrpSpPr>
        <p:grpSpPr>
          <a:xfrm>
            <a:off x="0" y="6619124"/>
            <a:ext cx="12192000" cy="50236"/>
            <a:chOff x="0" y="6619124"/>
            <a:chExt cx="12192000" cy="50236"/>
          </a:xfrm>
        </p:grpSpPr>
        <p:cxnSp>
          <p:nvCxnSpPr>
            <p:cNvPr id="19" name="Rak koppling 18"/>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1181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dslinje1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2421530"/>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10" name="Platshållare för innehåll 2"/>
          <p:cNvSpPr>
            <a:spLocks noGrp="1"/>
          </p:cNvSpPr>
          <p:nvPr>
            <p:ph idx="10" hasCustomPrompt="1"/>
          </p:nvPr>
        </p:nvSpPr>
        <p:spPr>
          <a:xfrm>
            <a:off x="7639823"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cxnSp>
        <p:nvCxnSpPr>
          <p:cNvPr id="7" name="Rak koppling 6"/>
          <p:cNvCxnSpPr/>
          <p:nvPr userDrawn="1"/>
        </p:nvCxnSpPr>
        <p:spPr>
          <a:xfrm>
            <a:off x="6096000" y="1628775"/>
            <a:ext cx="0" cy="5229225"/>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9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dslinje1 mit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8961"/>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683"/>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6" name="Platshållare för innehåll 2"/>
          <p:cNvSpPr>
            <a:spLocks noGrp="1"/>
          </p:cNvSpPr>
          <p:nvPr>
            <p:ph idx="10" hasCustomPrompt="1"/>
          </p:nvPr>
        </p:nvSpPr>
        <p:spPr>
          <a:xfrm>
            <a:off x="7641175"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cxnSp>
        <p:nvCxnSpPr>
          <p:cNvPr id="7" name="Rak koppling 6"/>
          <p:cNvCxnSpPr/>
          <p:nvPr userDrawn="1"/>
        </p:nvCxnSpPr>
        <p:spPr>
          <a:xfrm>
            <a:off x="6094973" y="0"/>
            <a:ext cx="5095" cy="685800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6562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slinje1 slu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9000"/>
            <a:ext cx="3816425"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722"/>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sp>
        <p:nvSpPr>
          <p:cNvPr id="11" name="Platshållare för text 8"/>
          <p:cNvSpPr>
            <a:spLocks noGrp="1"/>
          </p:cNvSpPr>
          <p:nvPr>
            <p:ph type="body" sz="quarter" idx="12"/>
          </p:nvPr>
        </p:nvSpPr>
        <p:spPr>
          <a:xfrm flipH="1">
            <a:off x="6183248" y="3400915"/>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a:t>Klicka här för att ändra format på bakgrundstexten</a:t>
            </a:r>
          </a:p>
        </p:txBody>
      </p:sp>
      <p:cxnSp>
        <p:nvCxnSpPr>
          <p:cNvPr id="7" name="Rak koppling 6"/>
          <p:cNvCxnSpPr/>
          <p:nvPr userDrawn="1"/>
        </p:nvCxnSpPr>
        <p:spPr>
          <a:xfrm>
            <a:off x="6094973" y="0"/>
            <a:ext cx="0" cy="5389563"/>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
        <p:nvSpPr>
          <p:cNvPr id="8" name="Platshållare för innehåll 2"/>
          <p:cNvSpPr>
            <a:spLocks noGrp="1"/>
          </p:cNvSpPr>
          <p:nvPr>
            <p:ph idx="10" hasCustomPrompt="1"/>
          </p:nvPr>
        </p:nvSpPr>
        <p:spPr>
          <a:xfrm>
            <a:off x="7641175" y="2875907"/>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98159457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2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911423" y="3933056"/>
            <a:ext cx="11280577"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dslinje2 mit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2192000"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43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2 slu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1712352" cy="0"/>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842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p:spPr>
        <p:txBody>
          <a:bodyPr anchor="b" anchorCtr="0"/>
          <a:lstStyle>
            <a:lvl1pPr algn="ctr">
              <a:lnSpc>
                <a:spcPts val="4200"/>
              </a:lnSpc>
              <a:spcBef>
                <a:spcPts val="300"/>
              </a:spcBef>
              <a:spcAft>
                <a:spcPts val="600"/>
              </a:spcAft>
              <a:defRPr sz="3000" baseline="0">
                <a:solidFill>
                  <a:schemeClr val="tx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2387588" y="2483604"/>
            <a:ext cx="7416824" cy="1089412"/>
          </a:xfr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pic>
        <p:nvPicPr>
          <p:cNvPr id="6" name="Bildobjekt 5"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504" y="4149080"/>
            <a:ext cx="2078992" cy="1389955"/>
          </a:xfrm>
          <a:prstGeom prst="rect">
            <a:avLst/>
          </a:prstGeom>
        </p:spPr>
      </p:pic>
      <p:sp>
        <p:nvSpPr>
          <p:cNvPr id="10" name="textruta 9"/>
          <p:cNvSpPr txBox="1"/>
          <p:nvPr userDrawn="1"/>
        </p:nvSpPr>
        <p:spPr>
          <a:xfrm>
            <a:off x="907357" y="5837410"/>
            <a:ext cx="10377287" cy="338554"/>
          </a:xfrm>
          <a:prstGeom prst="rect">
            <a:avLst/>
          </a:prstGeom>
          <a:noFill/>
        </p:spPr>
        <p:txBody>
          <a:bodyPr wrap="square" rtlCol="0">
            <a:spAutoFit/>
          </a:bodyPr>
          <a:lstStyle/>
          <a:p>
            <a:pPr algn="ctr"/>
            <a:r>
              <a:rPr lang="sv-SE" sz="1600" dirty="0"/>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t>  </a:t>
            </a:r>
            <a:r>
              <a:rPr lang="sv-SE" sz="1600" baseline="0" dirty="0"/>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Facebook</a:t>
            </a:r>
            <a:endParaRPr lang="sv-SE" sz="1600" dirty="0"/>
          </a:p>
        </p:txBody>
      </p:sp>
    </p:spTree>
    <p:extLst>
      <p:ext uri="{BB962C8B-B14F-4D97-AF65-F5344CB8AC3E}">
        <p14:creationId xmlns:p14="http://schemas.microsoft.com/office/powerpoint/2010/main" val="179293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3" y="1641500"/>
            <a:ext cx="10368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3" y="3244780"/>
            <a:ext cx="10368000" cy="838944"/>
          </a:xfrm>
        </p:spPr>
        <p:txBody>
          <a:bodyPr/>
          <a:lstStyle>
            <a:lvl1pPr marL="0" indent="0" algn="l">
              <a:lnSpc>
                <a:spcPts val="3000"/>
              </a:lnSpc>
              <a:spcBef>
                <a:spcPts val="600"/>
              </a:spcBef>
              <a:spcAft>
                <a:spcPts val="300"/>
              </a:spcAft>
              <a:buNone/>
              <a:defRPr sz="26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sp>
        <p:nvSpPr>
          <p:cNvPr id="6" name="Platshållare för bild 5"/>
          <p:cNvSpPr>
            <a:spLocks noGrp="1"/>
          </p:cNvSpPr>
          <p:nvPr>
            <p:ph type="pic" sz="quarter" idx="10"/>
          </p:nvPr>
        </p:nvSpPr>
        <p:spPr>
          <a:xfrm>
            <a:off x="0" y="4363239"/>
            <a:ext cx="12192000" cy="2494759"/>
          </a:xfrm>
          <a:custGeom>
            <a:avLst/>
            <a:gdLst>
              <a:gd name="connsiteX0" fmla="*/ 0 w 12192000"/>
              <a:gd name="connsiteY0" fmla="*/ 0 h 2420937"/>
              <a:gd name="connsiteX1" fmla="*/ 12192000 w 12192000"/>
              <a:gd name="connsiteY1" fmla="*/ 0 h 2420937"/>
              <a:gd name="connsiteX2" fmla="*/ 12192000 w 12192000"/>
              <a:gd name="connsiteY2" fmla="*/ 2420937 h 2420937"/>
              <a:gd name="connsiteX3" fmla="*/ 0 w 12192000"/>
              <a:gd name="connsiteY3" fmla="*/ 2420937 h 2420937"/>
              <a:gd name="connsiteX4" fmla="*/ 0 w 12192000"/>
              <a:gd name="connsiteY4" fmla="*/ 0 h 2420937"/>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1656 h 2462593"/>
              <a:gd name="connsiteX1" fmla="*/ 6087291 w 12192000"/>
              <a:gd name="connsiteY1" fmla="*/ 37256 h 2462593"/>
              <a:gd name="connsiteX2" fmla="*/ 12192000 w 12192000"/>
              <a:gd name="connsiteY2" fmla="*/ 41656 h 2462593"/>
              <a:gd name="connsiteX3" fmla="*/ 12192000 w 12192000"/>
              <a:gd name="connsiteY3" fmla="*/ 2462593 h 2462593"/>
              <a:gd name="connsiteX4" fmla="*/ 0 w 12192000"/>
              <a:gd name="connsiteY4" fmla="*/ 2462593 h 2462593"/>
              <a:gd name="connsiteX5" fmla="*/ 0 w 12192000"/>
              <a:gd name="connsiteY5" fmla="*/ 41656 h 2462593"/>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5525 h 2466462"/>
              <a:gd name="connsiteX1" fmla="*/ 6087291 w 12192000"/>
              <a:gd name="connsiteY1" fmla="*/ 41125 h 2466462"/>
              <a:gd name="connsiteX2" fmla="*/ 12192000 w 12192000"/>
              <a:gd name="connsiteY2" fmla="*/ 45525 h 2466462"/>
              <a:gd name="connsiteX3" fmla="*/ 12192000 w 12192000"/>
              <a:gd name="connsiteY3" fmla="*/ 2466462 h 2466462"/>
              <a:gd name="connsiteX4" fmla="*/ 0 w 12192000"/>
              <a:gd name="connsiteY4" fmla="*/ 2466462 h 2466462"/>
              <a:gd name="connsiteX5" fmla="*/ 0 w 12192000"/>
              <a:gd name="connsiteY5" fmla="*/ 45525 h 2466462"/>
              <a:gd name="connsiteX0" fmla="*/ 0 w 12192000"/>
              <a:gd name="connsiteY0" fmla="*/ 48263 h 2469200"/>
              <a:gd name="connsiteX1" fmla="*/ 6087291 w 12192000"/>
              <a:gd name="connsiteY1" fmla="*/ 43863 h 2469200"/>
              <a:gd name="connsiteX2" fmla="*/ 12192000 w 12192000"/>
              <a:gd name="connsiteY2" fmla="*/ 48263 h 2469200"/>
              <a:gd name="connsiteX3" fmla="*/ 12192000 w 12192000"/>
              <a:gd name="connsiteY3" fmla="*/ 2469200 h 2469200"/>
              <a:gd name="connsiteX4" fmla="*/ 0 w 12192000"/>
              <a:gd name="connsiteY4" fmla="*/ 2469200 h 2469200"/>
              <a:gd name="connsiteX5" fmla="*/ 0 w 12192000"/>
              <a:gd name="connsiteY5" fmla="*/ 48263 h 2469200"/>
              <a:gd name="connsiteX0" fmla="*/ 0 w 12192000"/>
              <a:gd name="connsiteY0" fmla="*/ 40017 h 2460954"/>
              <a:gd name="connsiteX1" fmla="*/ 6087291 w 12192000"/>
              <a:gd name="connsiteY1" fmla="*/ 35617 h 2460954"/>
              <a:gd name="connsiteX2" fmla="*/ 12192000 w 12192000"/>
              <a:gd name="connsiteY2" fmla="*/ 40017 h 2460954"/>
              <a:gd name="connsiteX3" fmla="*/ 12192000 w 12192000"/>
              <a:gd name="connsiteY3" fmla="*/ 2460954 h 2460954"/>
              <a:gd name="connsiteX4" fmla="*/ 0 w 12192000"/>
              <a:gd name="connsiteY4" fmla="*/ 2460954 h 2460954"/>
              <a:gd name="connsiteX5" fmla="*/ 0 w 12192000"/>
              <a:gd name="connsiteY5" fmla="*/ 40017 h 2460954"/>
              <a:gd name="connsiteX0" fmla="*/ 0 w 12192000"/>
              <a:gd name="connsiteY0" fmla="*/ 71872 h 2492809"/>
              <a:gd name="connsiteX1" fmla="*/ 6087291 w 12192000"/>
              <a:gd name="connsiteY1" fmla="*/ 67472 h 2492809"/>
              <a:gd name="connsiteX2" fmla="*/ 12192000 w 12192000"/>
              <a:gd name="connsiteY2" fmla="*/ 71872 h 2492809"/>
              <a:gd name="connsiteX3" fmla="*/ 12192000 w 12192000"/>
              <a:gd name="connsiteY3" fmla="*/ 2492809 h 2492809"/>
              <a:gd name="connsiteX4" fmla="*/ 0 w 12192000"/>
              <a:gd name="connsiteY4" fmla="*/ 2492809 h 2492809"/>
              <a:gd name="connsiteX5" fmla="*/ 0 w 12192000"/>
              <a:gd name="connsiteY5" fmla="*/ 71872 h 249280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78422 h 2499359"/>
              <a:gd name="connsiteX1" fmla="*/ 6087291 w 12192000"/>
              <a:gd name="connsiteY1" fmla="*/ 74022 h 2499359"/>
              <a:gd name="connsiteX2" fmla="*/ 12192000 w 12192000"/>
              <a:gd name="connsiteY2" fmla="*/ 78422 h 2499359"/>
              <a:gd name="connsiteX3" fmla="*/ 12192000 w 12192000"/>
              <a:gd name="connsiteY3" fmla="*/ 2499359 h 2499359"/>
              <a:gd name="connsiteX4" fmla="*/ 0 w 12192000"/>
              <a:gd name="connsiteY4" fmla="*/ 2499359 h 2499359"/>
              <a:gd name="connsiteX5" fmla="*/ 0 w 12192000"/>
              <a:gd name="connsiteY5" fmla="*/ 78422 h 249935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574402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44008 h 2464945"/>
              <a:gd name="connsiteX1" fmla="*/ 6061654 w 12192000"/>
              <a:gd name="connsiteY1" fmla="*/ 39608 h 2464945"/>
              <a:gd name="connsiteX2" fmla="*/ 12192000 w 12192000"/>
              <a:gd name="connsiteY2" fmla="*/ 44008 h 2464945"/>
              <a:gd name="connsiteX3" fmla="*/ 12192000 w 12192000"/>
              <a:gd name="connsiteY3" fmla="*/ 2464945 h 2464945"/>
              <a:gd name="connsiteX4" fmla="*/ 0 w 12192000"/>
              <a:gd name="connsiteY4" fmla="*/ 2464945 h 2464945"/>
              <a:gd name="connsiteX5" fmla="*/ 0 w 12192000"/>
              <a:gd name="connsiteY5" fmla="*/ 44008 h 2464945"/>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86332 h 2507269"/>
              <a:gd name="connsiteX1" fmla="*/ 6061654 w 12192000"/>
              <a:gd name="connsiteY1" fmla="*/ 81932 h 2507269"/>
              <a:gd name="connsiteX2" fmla="*/ 12192000 w 12192000"/>
              <a:gd name="connsiteY2" fmla="*/ 86332 h 2507269"/>
              <a:gd name="connsiteX3" fmla="*/ 12192000 w 12192000"/>
              <a:gd name="connsiteY3" fmla="*/ 2507269 h 2507269"/>
              <a:gd name="connsiteX4" fmla="*/ 0 w 12192000"/>
              <a:gd name="connsiteY4" fmla="*/ 2507269 h 2507269"/>
              <a:gd name="connsiteX5" fmla="*/ 0 w 12192000"/>
              <a:gd name="connsiteY5" fmla="*/ 86332 h 2507269"/>
              <a:gd name="connsiteX0" fmla="*/ 0 w 12192000"/>
              <a:gd name="connsiteY0" fmla="*/ 73822 h 2494759"/>
              <a:gd name="connsiteX1" fmla="*/ 6104383 w 12192000"/>
              <a:gd name="connsiteY1" fmla="*/ 86514 h 2494759"/>
              <a:gd name="connsiteX2" fmla="*/ 12192000 w 12192000"/>
              <a:gd name="connsiteY2" fmla="*/ 73822 h 2494759"/>
              <a:gd name="connsiteX3" fmla="*/ 12192000 w 12192000"/>
              <a:gd name="connsiteY3" fmla="*/ 2494759 h 2494759"/>
              <a:gd name="connsiteX4" fmla="*/ 0 w 12192000"/>
              <a:gd name="connsiteY4" fmla="*/ 2494759 h 2494759"/>
              <a:gd name="connsiteX5" fmla="*/ 0 w 12192000"/>
              <a:gd name="connsiteY5" fmla="*/ 73822 h 24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494759">
                <a:moveTo>
                  <a:pt x="0" y="73822"/>
                </a:moveTo>
                <a:cubicBezTo>
                  <a:pt x="287627" y="71623"/>
                  <a:pt x="2776131" y="242580"/>
                  <a:pt x="6104383" y="86514"/>
                </a:cubicBezTo>
                <a:cubicBezTo>
                  <a:pt x="10074479" y="-99649"/>
                  <a:pt x="11891893" y="72355"/>
                  <a:pt x="12192000" y="73822"/>
                </a:cubicBezTo>
                <a:lnTo>
                  <a:pt x="12192000" y="2494759"/>
                </a:lnTo>
                <a:lnTo>
                  <a:pt x="0" y="2494759"/>
                </a:lnTo>
                <a:lnTo>
                  <a:pt x="0" y="73822"/>
                </a:lnTo>
                <a:close/>
              </a:path>
            </a:pathLst>
          </a:custGeom>
        </p:spPr>
        <p:txBody>
          <a:bodyPr/>
          <a:lstStyle/>
          <a:p>
            <a:r>
              <a:rPr lang="sv-SE"/>
              <a:t>Klicka på ikonen för att lägga till en bild</a:t>
            </a:r>
          </a:p>
        </p:txBody>
      </p:sp>
      <p:pic>
        <p:nvPicPr>
          <p:cNvPr id="5" name="Bildobjekt 4" descr="Folkhälsomyndighetens logoty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
        <p:nvSpPr>
          <p:cNvPr id="7" name="Platshållare för text 10"/>
          <p:cNvSpPr>
            <a:spLocks noGrp="1"/>
          </p:cNvSpPr>
          <p:nvPr>
            <p:ph type="body" sz="quarter" idx="11" hasCustomPrompt="1"/>
          </p:nvPr>
        </p:nvSpPr>
        <p:spPr>
          <a:xfrm rot="16200000">
            <a:off x="10847750" y="5405047"/>
            <a:ext cx="234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75905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a:prstGeom prst="rect">
            <a:avLst/>
          </a:prstGeo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a:prstGeom prst="rect">
            <a:avLst/>
          </a:prstGeo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grpSp>
        <p:nvGrpSpPr>
          <p:cNvPr id="4" name="Grupp 3" descr="Folkhälsomyndigheten bidrar till globala målen för hållbar utveckling" title="Logotyper"/>
          <p:cNvGrpSpPr/>
          <p:nvPr userDrawn="1"/>
        </p:nvGrpSpPr>
        <p:grpSpPr>
          <a:xfrm>
            <a:off x="623392" y="458897"/>
            <a:ext cx="5588019" cy="1337617"/>
            <a:chOff x="623392" y="458897"/>
            <a:chExt cx="5588019" cy="1337617"/>
          </a:xfrm>
        </p:grpSpPr>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cxnSp>
          <p:nvCxnSpPr>
            <p:cNvPr id="6" name="Rak koppling 5"/>
            <p:cNvCxnSpPr/>
            <p:nvPr userDrawn="1"/>
          </p:nvCxnSpPr>
          <p:spPr>
            <a:xfrm>
              <a:off x="3719737" y="567152"/>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79777" y="711204"/>
              <a:ext cx="2131634" cy="648000"/>
            </a:xfrm>
            <a:prstGeom prst="rect">
              <a:avLst/>
            </a:prstGeom>
          </p:spPr>
        </p:pic>
        <p:sp>
          <p:nvSpPr>
            <p:cNvPr id="8" name="Rektangel 7"/>
            <p:cNvSpPr/>
            <p:nvPr userDrawn="1"/>
          </p:nvSpPr>
          <p:spPr>
            <a:xfrm>
              <a:off x="623392" y="1630315"/>
              <a:ext cx="3861635" cy="166199"/>
            </a:xfrm>
            <a:prstGeom prst="rect">
              <a:avLst/>
            </a:prstGeom>
          </p:spPr>
          <p:txBody>
            <a:bodyPr wrap="none" lIns="0" tIns="0" rIns="0" bIns="0">
              <a:spAutoFit/>
            </a:bodyPr>
            <a:lstStyle/>
            <a:p>
              <a:pPr algn="l"/>
              <a:r>
                <a:rPr lang="sv-SE" sz="1080" dirty="0"/>
                <a:t>Folkhälsomyndigheten bidrar till globala målen för hållbar utveckling</a:t>
              </a:r>
            </a:p>
          </p:txBody>
        </p:sp>
      </p:grpSp>
    </p:spTree>
    <p:extLst>
      <p:ext uri="{BB962C8B-B14F-4D97-AF65-F5344CB8AC3E}">
        <p14:creationId xmlns:p14="http://schemas.microsoft.com/office/powerpoint/2010/main" val="88595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a:prstGeom prst="rect">
            <a:avLst/>
          </a:prstGeom>
        </p:spPr>
        <p:txBody>
          <a:bodyPr anchor="b" anchorCtr="0"/>
          <a:lstStyle>
            <a:lvl1pPr algn="ctr">
              <a:lnSpc>
                <a:spcPts val="4200"/>
              </a:lnSpc>
              <a:spcBef>
                <a:spcPts val="300"/>
              </a:spcBef>
              <a:spcAft>
                <a:spcPts val="600"/>
              </a:spcAft>
              <a:defRPr sz="3000" baseline="0">
                <a:solidFill>
                  <a:schemeClr val="tx1"/>
                </a:solidFill>
              </a:defRPr>
            </a:lvl1pPr>
          </a:lstStyle>
          <a:p>
            <a:endParaRPr lang="sv-SE" dirty="0"/>
          </a:p>
        </p:txBody>
      </p:sp>
      <p:sp>
        <p:nvSpPr>
          <p:cNvPr id="3" name="Underrubrik 2"/>
          <p:cNvSpPr>
            <a:spLocks noGrp="1"/>
          </p:cNvSpPr>
          <p:nvPr>
            <p:ph type="subTitle" idx="1"/>
          </p:nvPr>
        </p:nvSpPr>
        <p:spPr>
          <a:xfrm>
            <a:off x="2387588" y="2483604"/>
            <a:ext cx="7416824" cy="1089412"/>
          </a:xfrm>
          <a:prstGeom prst="rect">
            <a:avLst/>
          </a:prstGeo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sv-SE" dirty="0"/>
          </a:p>
        </p:txBody>
      </p:sp>
      <p:grpSp>
        <p:nvGrpSpPr>
          <p:cNvPr id="7" name="Grupp 6" descr="Folkhälsomyndigheten bidrar till globala målen för hållbar utveckling" title="Logotyper"/>
          <p:cNvGrpSpPr/>
          <p:nvPr userDrawn="1"/>
        </p:nvGrpSpPr>
        <p:grpSpPr>
          <a:xfrm>
            <a:off x="4165183" y="3832703"/>
            <a:ext cx="3861635" cy="1667204"/>
            <a:chOff x="4165183" y="3832703"/>
            <a:chExt cx="3861635" cy="1667204"/>
          </a:xfrm>
        </p:grpSpPr>
        <p:pic>
          <p:nvPicPr>
            <p:cNvPr id="8" name="Bildobjekt 7"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135" y="3832703"/>
              <a:ext cx="1885900" cy="1260860"/>
            </a:xfrm>
            <a:prstGeom prst="rect">
              <a:avLst/>
            </a:prstGeom>
          </p:spPr>
        </p:pic>
        <p:cxnSp>
          <p:nvCxnSpPr>
            <p:cNvPr id="9" name="Rak koppling 8"/>
            <p:cNvCxnSpPr/>
            <p:nvPr userDrawn="1"/>
          </p:nvCxnSpPr>
          <p:spPr>
            <a:xfrm>
              <a:off x="6523586" y="3832703"/>
              <a:ext cx="0" cy="12082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5137" y="3905563"/>
              <a:ext cx="1030729" cy="1188000"/>
            </a:xfrm>
            <a:prstGeom prst="rect">
              <a:avLst/>
            </a:prstGeom>
          </p:spPr>
        </p:pic>
        <p:sp>
          <p:nvSpPr>
            <p:cNvPr id="12" name="Rektangel 11"/>
            <p:cNvSpPr/>
            <p:nvPr userDrawn="1"/>
          </p:nvSpPr>
          <p:spPr>
            <a:xfrm>
              <a:off x="4165183" y="5333708"/>
              <a:ext cx="3861635" cy="166199"/>
            </a:xfrm>
            <a:prstGeom prst="rect">
              <a:avLst/>
            </a:prstGeom>
          </p:spPr>
          <p:txBody>
            <a:bodyPr wrap="none" lIns="0" tIns="0" rIns="0" bIns="0">
              <a:spAutoFit/>
            </a:bodyPr>
            <a:lstStyle/>
            <a:p>
              <a:pPr algn="ctr"/>
              <a:r>
                <a:rPr lang="sv-SE" sz="1080" dirty="0"/>
                <a:t>Folkhälsomyndigheten bidrar till globala målen för hållbar utveckling</a:t>
              </a:r>
            </a:p>
          </p:txBody>
        </p:sp>
      </p:grpSp>
      <p:sp>
        <p:nvSpPr>
          <p:cNvPr id="13" name="textruta 12"/>
          <p:cNvSpPr txBox="1"/>
          <p:nvPr userDrawn="1"/>
        </p:nvSpPr>
        <p:spPr>
          <a:xfrm>
            <a:off x="907357" y="5837410"/>
            <a:ext cx="10377287" cy="338554"/>
          </a:xfrm>
          <a:prstGeom prst="rect">
            <a:avLst/>
          </a:prstGeom>
          <a:noFill/>
        </p:spPr>
        <p:txBody>
          <a:bodyPr wrap="square" rtlCol="0">
            <a:spAutoFit/>
          </a:bodyPr>
          <a:lstStyle/>
          <a:p>
            <a:pPr algn="ctr"/>
            <a:r>
              <a:rPr lang="sv-SE" sz="1600" dirty="0">
                <a:latin typeface="Tahoma" panose="020B0604030504040204" pitchFamily="34" charset="0"/>
                <a:ea typeface="Tahoma" panose="020B0604030504040204" pitchFamily="34" charset="0"/>
                <a:cs typeface="Tahoma" panose="020B0604030504040204" pitchFamily="34" charset="0"/>
              </a:rPr>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X</a:t>
            </a:r>
            <a:endParaRPr lang="sv-S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56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3" y="2492896"/>
            <a:ext cx="9360000" cy="911990"/>
          </a:xfrm>
        </p:spPr>
        <p:txBody>
          <a:bodyPr/>
          <a:lstStyle>
            <a:lvl1pPr>
              <a:defRPr b="1" baseline="0">
                <a:solidFill>
                  <a:schemeClr val="bg1"/>
                </a:solidFill>
              </a:defRPr>
            </a:lvl1pPr>
          </a:lstStyle>
          <a:p>
            <a:r>
              <a:rPr lang="sv-SE" dirty="0"/>
              <a:t>Kapitelrubrik</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04886"/>
            <a:ext cx="4818298" cy="3453114"/>
          </a:xfrm>
          <a:prstGeom prst="rect">
            <a:avLst/>
          </a:prstGeom>
        </p:spPr>
      </p:pic>
      <p:pic>
        <p:nvPicPr>
          <p:cNvPr id="5" name="Bildobjekt 4" descr="Folkhälsomyndighetens 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kus">
    <p:bg>
      <p:bgPr>
        <a:solidFill>
          <a:schemeClr val="bg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21594"/>
            <a:ext cx="4818298" cy="3419697"/>
          </a:xfrm>
          <a:prstGeom prst="rect">
            <a:avLst/>
          </a:prstGeom>
        </p:spPr>
      </p:pic>
      <p:sp>
        <p:nvSpPr>
          <p:cNvPr id="2" name="Rubrik 1"/>
          <p:cNvSpPr>
            <a:spLocks noGrp="1"/>
          </p:cNvSpPr>
          <p:nvPr>
            <p:ph type="title" hasCustomPrompt="1"/>
          </p:nvPr>
        </p:nvSpPr>
        <p:spPr>
          <a:xfrm>
            <a:off x="1596000" y="2014478"/>
            <a:ext cx="8640000" cy="1762376"/>
          </a:xfrm>
        </p:spPr>
        <p:txBody>
          <a:bodyPr anchor="ctr" anchorCtr="0"/>
          <a:lstStyle>
            <a:lvl1pPr algn="ctr">
              <a:lnSpc>
                <a:spcPct val="100000"/>
              </a:lnSpc>
              <a:defRPr sz="6000" b="1" cap="small" baseline="0">
                <a:solidFill>
                  <a:schemeClr val="bg1"/>
                </a:solidFill>
              </a:defRPr>
            </a:lvl1pPr>
          </a:lstStyle>
          <a:p>
            <a:r>
              <a:rPr lang="sv-SE" dirty="0"/>
              <a:t>ett begrepp i fokus</a:t>
            </a:r>
          </a:p>
        </p:txBody>
      </p:sp>
    </p:spTree>
    <p:extLst>
      <p:ext uri="{BB962C8B-B14F-4D97-AF65-F5344CB8AC3E}">
        <p14:creationId xmlns:p14="http://schemas.microsoft.com/office/powerpoint/2010/main" val="14748650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us centrerad">
    <p:spTree>
      <p:nvGrpSpPr>
        <p:cNvPr id="1" name=""/>
        <p:cNvGrpSpPr/>
        <p:nvPr/>
      </p:nvGrpSpPr>
      <p:grpSpPr>
        <a:xfrm>
          <a:off x="0" y="0"/>
          <a:ext cx="0" cy="0"/>
          <a:chOff x="0" y="0"/>
          <a:chExt cx="0" cy="0"/>
        </a:xfrm>
      </p:grpSpPr>
      <p:sp>
        <p:nvSpPr>
          <p:cNvPr id="3" name="Frihandsfigur 2"/>
          <p:cNvSpPr/>
          <p:nvPr userDrawn="1"/>
        </p:nvSpPr>
        <p:spPr>
          <a:xfrm>
            <a:off x="2136000" y="0"/>
            <a:ext cx="7920000" cy="6858000"/>
          </a:xfrm>
          <a:custGeom>
            <a:avLst/>
            <a:gdLst>
              <a:gd name="connsiteX0" fmla="*/ 1980167 w 7920000"/>
              <a:gd name="connsiteY0" fmla="*/ 0 h 6858000"/>
              <a:gd name="connsiteX1" fmla="*/ 5939833 w 7920000"/>
              <a:gd name="connsiteY1" fmla="*/ 0 h 6858000"/>
              <a:gd name="connsiteX2" fmla="*/ 6013404 w 7920000"/>
              <a:gd name="connsiteY2" fmla="*/ 42302 h 6858000"/>
              <a:gd name="connsiteX3" fmla="*/ 7920000 w 7920000"/>
              <a:gd name="connsiteY3" fmla="*/ 3429000 h 6858000"/>
              <a:gd name="connsiteX4" fmla="*/ 6013404 w 7920000"/>
              <a:gd name="connsiteY4" fmla="*/ 6815698 h 6858000"/>
              <a:gd name="connsiteX5" fmla="*/ 5939833 w 7920000"/>
              <a:gd name="connsiteY5" fmla="*/ 6858000 h 6858000"/>
              <a:gd name="connsiteX6" fmla="*/ 1980167 w 7920000"/>
              <a:gd name="connsiteY6" fmla="*/ 6858000 h 6858000"/>
              <a:gd name="connsiteX7" fmla="*/ 1906596 w 7920000"/>
              <a:gd name="connsiteY7" fmla="*/ 6815698 h 6858000"/>
              <a:gd name="connsiteX8" fmla="*/ 0 w 7920000"/>
              <a:gd name="connsiteY8" fmla="*/ 3429000 h 6858000"/>
              <a:gd name="connsiteX9" fmla="*/ 1906596 w 7920000"/>
              <a:gd name="connsiteY9" fmla="*/ 42302 h 6858000"/>
              <a:gd name="connsiteX10" fmla="*/ 1980167 w 7920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000" h="6858000">
                <a:moveTo>
                  <a:pt x="1980167" y="0"/>
                </a:moveTo>
                <a:lnTo>
                  <a:pt x="5939833" y="0"/>
                </a:lnTo>
                <a:lnTo>
                  <a:pt x="6013404" y="42302"/>
                </a:lnTo>
                <a:cubicBezTo>
                  <a:pt x="7156453" y="736836"/>
                  <a:pt x="7920000" y="1993750"/>
                  <a:pt x="7920000" y="3429000"/>
                </a:cubicBezTo>
                <a:cubicBezTo>
                  <a:pt x="7920000" y="4864250"/>
                  <a:pt x="7156453" y="6121164"/>
                  <a:pt x="6013404" y="6815698"/>
                </a:cubicBezTo>
                <a:lnTo>
                  <a:pt x="5939833" y="6858000"/>
                </a:lnTo>
                <a:lnTo>
                  <a:pt x="1980167" y="6858000"/>
                </a:lnTo>
                <a:lnTo>
                  <a:pt x="1906596" y="6815698"/>
                </a:lnTo>
                <a:cubicBezTo>
                  <a:pt x="763547" y="6121164"/>
                  <a:pt x="0" y="4864250"/>
                  <a:pt x="0" y="3429000"/>
                </a:cubicBezTo>
                <a:cubicBezTo>
                  <a:pt x="0" y="1993750"/>
                  <a:pt x="763547" y="736836"/>
                  <a:pt x="1906596" y="42302"/>
                </a:cubicBezTo>
                <a:lnTo>
                  <a:pt x="1980167" y="0"/>
                </a:lnTo>
                <a:close/>
              </a:path>
            </a:pathLst>
          </a:cu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hasCustomPrompt="1"/>
          </p:nvPr>
        </p:nvSpPr>
        <p:spPr>
          <a:xfrm>
            <a:off x="3396337" y="4365104"/>
            <a:ext cx="5400000" cy="626529"/>
          </a:xfrm>
        </p:spPr>
        <p:txBody>
          <a:bodyPr/>
          <a:lstStyle>
            <a:lvl1pPr algn="ctr">
              <a:defRPr/>
            </a:lvl1pPr>
          </a:lstStyle>
          <a:p>
            <a:r>
              <a:rPr lang="sv-SE" dirty="0"/>
              <a:t>Rubrik</a:t>
            </a:r>
          </a:p>
        </p:txBody>
      </p:sp>
      <p:grpSp>
        <p:nvGrpSpPr>
          <p:cNvPr id="6" name="Grupp 5"/>
          <p:cNvGrpSpPr/>
          <p:nvPr userDrawn="1"/>
        </p:nvGrpSpPr>
        <p:grpSpPr>
          <a:xfrm>
            <a:off x="0" y="6619124"/>
            <a:ext cx="12192000" cy="50236"/>
            <a:chOff x="0" y="6619124"/>
            <a:chExt cx="12192000" cy="50236"/>
          </a:xfrm>
        </p:grpSpPr>
        <p:cxnSp>
          <p:nvCxnSpPr>
            <p:cNvPr id="7" name="Rak koppling 6"/>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
        <p:nvSpPr>
          <p:cNvPr id="10" name="Platshållare för bild 13"/>
          <p:cNvSpPr>
            <a:spLocks noGrp="1"/>
          </p:cNvSpPr>
          <p:nvPr>
            <p:ph type="pic" sz="quarter" idx="12"/>
          </p:nvPr>
        </p:nvSpPr>
        <p:spPr>
          <a:xfrm>
            <a:off x="4296337" y="549080"/>
            <a:ext cx="3600000" cy="3600000"/>
          </a:xfrm>
        </p:spPr>
        <p:txBody>
          <a:bodyPr/>
          <a:lstStyle/>
          <a:p>
            <a:r>
              <a:rPr lang="sv-SE"/>
              <a:t>Klicka på ikonen för att lägga till en bild</a:t>
            </a:r>
          </a:p>
        </p:txBody>
      </p:sp>
      <p:sp>
        <p:nvSpPr>
          <p:cNvPr id="14" name="Platshållare för text 13"/>
          <p:cNvSpPr>
            <a:spLocks noGrp="1"/>
          </p:cNvSpPr>
          <p:nvPr>
            <p:ph type="body" sz="quarter" idx="13"/>
          </p:nvPr>
        </p:nvSpPr>
        <p:spPr>
          <a:xfrm>
            <a:off x="3396000" y="5134980"/>
            <a:ext cx="5400675" cy="814387"/>
          </a:xfrm>
        </p:spPr>
        <p:txBody>
          <a:bodyPr/>
          <a:lstStyle>
            <a:lvl1pPr marL="0" indent="0" algn="ctr">
              <a:buNone/>
              <a:defRPr/>
            </a:lvl1pPr>
          </a:lstStyle>
          <a:p>
            <a:pPr lvl="0"/>
            <a:r>
              <a:rPr lang="sv-SE"/>
              <a:t>Klicka här för att ändra format på bakgrundstexten</a:t>
            </a:r>
          </a:p>
        </p:txBody>
      </p:sp>
    </p:spTree>
    <p:extLst>
      <p:ext uri="{BB962C8B-B14F-4D97-AF65-F5344CB8AC3E}">
        <p14:creationId xmlns:p14="http://schemas.microsoft.com/office/powerpoint/2010/main" val="37054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us bild">
    <p:spTree>
      <p:nvGrpSpPr>
        <p:cNvPr id="1" name=""/>
        <p:cNvGrpSpPr/>
        <p:nvPr/>
      </p:nvGrpSpPr>
      <p:grpSpPr>
        <a:xfrm>
          <a:off x="0" y="0"/>
          <a:ext cx="0" cy="0"/>
          <a:chOff x="0" y="0"/>
          <a:chExt cx="0" cy="0"/>
        </a:xfrm>
      </p:grpSpPr>
      <p:sp>
        <p:nvSpPr>
          <p:cNvPr id="28" name="Frihandsfigur 27"/>
          <p:cNvSpPr/>
          <p:nvPr userDrawn="1"/>
        </p:nvSpPr>
        <p:spPr>
          <a:xfrm>
            <a:off x="7213396" y="0"/>
            <a:ext cx="4986631" cy="6858000"/>
          </a:xfrm>
          <a:custGeom>
            <a:avLst/>
            <a:gdLst>
              <a:gd name="connsiteX0" fmla="*/ 1390590 w 4986631"/>
              <a:gd name="connsiteY0" fmla="*/ 0 h 6858000"/>
              <a:gd name="connsiteX1" fmla="*/ 4986631 w 4986631"/>
              <a:gd name="connsiteY1" fmla="*/ 0 h 6858000"/>
              <a:gd name="connsiteX2" fmla="*/ 4986631 w 4986631"/>
              <a:gd name="connsiteY2" fmla="*/ 6858000 h 6858000"/>
              <a:gd name="connsiteX3" fmla="*/ 1384440 w 4986631"/>
              <a:gd name="connsiteY3" fmla="*/ 6858000 h 6858000"/>
              <a:gd name="connsiteX4" fmla="*/ 1244295 w 4986631"/>
              <a:gd name="connsiteY4" fmla="*/ 6707564 h 6858000"/>
              <a:gd name="connsiteX5" fmla="*/ 0 w 4986631"/>
              <a:gd name="connsiteY5" fmla="*/ 3432300 h 6858000"/>
              <a:gd name="connsiteX6" fmla="*/ 1244295 w 4986631"/>
              <a:gd name="connsiteY6" fmla="*/ 1570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6631" h="6858000">
                <a:moveTo>
                  <a:pt x="1390590" y="0"/>
                </a:moveTo>
                <a:lnTo>
                  <a:pt x="4986631" y="0"/>
                </a:lnTo>
                <a:lnTo>
                  <a:pt x="4986631" y="6858000"/>
                </a:lnTo>
                <a:lnTo>
                  <a:pt x="1384440" y="6858000"/>
                </a:lnTo>
                <a:lnTo>
                  <a:pt x="1244295" y="6707564"/>
                </a:lnTo>
                <a:cubicBezTo>
                  <a:pt x="470194" y="5836487"/>
                  <a:pt x="0" y="4689303"/>
                  <a:pt x="0" y="3432300"/>
                </a:cubicBezTo>
                <a:cubicBezTo>
                  <a:pt x="0" y="2175297"/>
                  <a:pt x="470194" y="1028115"/>
                  <a:pt x="1244295" y="157037"/>
                </a:cubicBezTo>
                <a:close/>
              </a:path>
            </a:pathLst>
          </a:cu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Rubrik 3"/>
          <p:cNvSpPr>
            <a:spLocks noGrp="1"/>
          </p:cNvSpPr>
          <p:nvPr>
            <p:ph type="title" hasCustomPrompt="1"/>
          </p:nvPr>
        </p:nvSpPr>
        <p:spPr>
          <a:xfrm>
            <a:off x="7826351" y="2570976"/>
            <a:ext cx="3456384" cy="714007"/>
          </a:xfrm>
        </p:spPr>
        <p:txBody>
          <a:bodyPr/>
          <a:lstStyle>
            <a:lvl1pPr algn="l">
              <a:defRPr/>
            </a:lvl1pPr>
          </a:lstStyle>
          <a:p>
            <a:r>
              <a:rPr lang="sv-SE" dirty="0"/>
              <a:t>Rubrik</a:t>
            </a:r>
          </a:p>
        </p:txBody>
      </p:sp>
      <p:sp>
        <p:nvSpPr>
          <p:cNvPr id="9" name="Platshållare för text 10"/>
          <p:cNvSpPr>
            <a:spLocks noGrp="1"/>
          </p:cNvSpPr>
          <p:nvPr>
            <p:ph type="body" sz="quarter" idx="11" hasCustomPrompt="1"/>
          </p:nvPr>
        </p:nvSpPr>
        <p:spPr>
          <a:xfrm rot="16200000">
            <a:off x="9425287" y="4036683"/>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
        <p:nvSpPr>
          <p:cNvPr id="30" name="Platshållare för text 29"/>
          <p:cNvSpPr>
            <a:spLocks noGrp="1"/>
          </p:cNvSpPr>
          <p:nvPr>
            <p:ph type="body" sz="quarter" idx="12"/>
          </p:nvPr>
        </p:nvSpPr>
        <p:spPr>
          <a:xfrm>
            <a:off x="7826351" y="3429000"/>
            <a:ext cx="3455988" cy="1511300"/>
          </a:xfrm>
        </p:spPr>
        <p:txBody>
          <a:bodyPr/>
          <a:lstStyle>
            <a:lvl1pPr marL="0" indent="0">
              <a:buNone/>
              <a:defRPr/>
            </a:lvl1pPr>
          </a:lstStyle>
          <a:p>
            <a:pPr lvl="0"/>
            <a:r>
              <a:rPr lang="sv-SE"/>
              <a:t>Klicka här för att ändra format på bakgrundstexten</a:t>
            </a:r>
          </a:p>
        </p:txBody>
      </p:sp>
      <p:sp>
        <p:nvSpPr>
          <p:cNvPr id="34" name="Frihandsfigur 33"/>
          <p:cNvSpPr>
            <a:spLocks noGrp="1"/>
          </p:cNvSpPr>
          <p:nvPr>
            <p:ph type="pic" sz="quarter" idx="13"/>
          </p:nvPr>
        </p:nvSpPr>
        <p:spPr>
          <a:xfrm>
            <a:off x="0" y="0"/>
            <a:ext cx="8603986" cy="6858000"/>
          </a:xfrm>
          <a:custGeom>
            <a:avLst/>
            <a:gdLst>
              <a:gd name="connsiteX0" fmla="*/ 0 w 8603986"/>
              <a:gd name="connsiteY0" fmla="*/ 0 h 6858000"/>
              <a:gd name="connsiteX1" fmla="*/ 8603986 w 8603986"/>
              <a:gd name="connsiteY1" fmla="*/ 0 h 6858000"/>
              <a:gd name="connsiteX2" fmla="*/ 8457691 w 8603986"/>
              <a:gd name="connsiteY2" fmla="*/ 157037 h 6858000"/>
              <a:gd name="connsiteX3" fmla="*/ 7213396 w 8603986"/>
              <a:gd name="connsiteY3" fmla="*/ 3432300 h 6858000"/>
              <a:gd name="connsiteX4" fmla="*/ 8457691 w 8603986"/>
              <a:gd name="connsiteY4" fmla="*/ 6707564 h 6858000"/>
              <a:gd name="connsiteX5" fmla="*/ 8597836 w 8603986"/>
              <a:gd name="connsiteY5" fmla="*/ 6858000 h 6858000"/>
              <a:gd name="connsiteX6" fmla="*/ 0 w 86039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3986" h="6858000">
                <a:moveTo>
                  <a:pt x="0" y="0"/>
                </a:moveTo>
                <a:lnTo>
                  <a:pt x="8603986" y="0"/>
                </a:lnTo>
                <a:lnTo>
                  <a:pt x="8457691" y="157037"/>
                </a:lnTo>
                <a:cubicBezTo>
                  <a:pt x="7683590" y="1028115"/>
                  <a:pt x="7213396" y="2175297"/>
                  <a:pt x="7213396" y="3432300"/>
                </a:cubicBezTo>
                <a:cubicBezTo>
                  <a:pt x="7213396" y="4689303"/>
                  <a:pt x="7683590" y="5836487"/>
                  <a:pt x="8457691" y="6707564"/>
                </a:cubicBezTo>
                <a:lnTo>
                  <a:pt x="8597836" y="6858000"/>
                </a:lnTo>
                <a:lnTo>
                  <a:pt x="0" y="6858000"/>
                </a:lnTo>
                <a:close/>
              </a:path>
            </a:pathLst>
          </a:custGeom>
        </p:spPr>
        <p:txBody>
          <a:bodyPr wrap="square">
            <a:noAutofit/>
          </a:bodyPr>
          <a:lstStyle/>
          <a:p>
            <a:r>
              <a:rPr lang="sv-SE"/>
              <a:t>Klicka på ikonen för att lägga till en bild</a:t>
            </a:r>
          </a:p>
        </p:txBody>
      </p:sp>
    </p:spTree>
    <p:extLst>
      <p:ext uri="{BB962C8B-B14F-4D97-AF65-F5344CB8AC3E}">
        <p14:creationId xmlns:p14="http://schemas.microsoft.com/office/powerpoint/2010/main" val="414085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84355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sidofält mörk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4" y="404664"/>
            <a:ext cx="6553001"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chemeClr val="bg1"/>
              </a:buClr>
              <a:defRPr>
                <a:solidFill>
                  <a:schemeClr val="bg1"/>
                </a:solidFill>
              </a:defRPr>
            </a:lvl1pPr>
            <a:lvl2pPr>
              <a:defRPr>
                <a:solidFill>
                  <a:schemeClr val="bg1"/>
                </a:solidFill>
              </a:defRPr>
            </a:lvl2pPr>
            <a:lvl3pPr>
              <a:defRPr>
                <a:solidFill>
                  <a:schemeClr val="bg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bg1"/>
                </a:solidFill>
              </a:defRPr>
            </a:lvl1pPr>
          </a:lstStyle>
          <a:p>
            <a:pPr lvl="0"/>
            <a:r>
              <a:rPr lang="sv-SE" dirty="0"/>
              <a:t>PLATS FÖR FOTOGRAF ELLER KÄLLA </a:t>
            </a:r>
          </a:p>
        </p:txBody>
      </p:sp>
    </p:spTree>
    <p:extLst>
      <p:ext uri="{BB962C8B-B14F-4D97-AF65-F5344CB8AC3E}">
        <p14:creationId xmlns:p14="http://schemas.microsoft.com/office/powerpoint/2010/main" val="26980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sidofält ljus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rgbClr val="009284"/>
              </a:buClr>
              <a:defRPr>
                <a:solidFill>
                  <a:schemeClr val="tx1"/>
                </a:solidFill>
              </a:defRPr>
            </a:lvl1pPr>
            <a:lvl2pPr>
              <a:defRPr>
                <a:solidFill>
                  <a:schemeClr val="tx1"/>
                </a:solidFill>
              </a:defRPr>
            </a:lvl2pPr>
            <a:lvl3pPr>
              <a:defRPr>
                <a:solidFill>
                  <a:schemeClr val="tx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07158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6" r:id="rId1"/>
    <p:sldLayoutId id="2147483752" r:id="rId2"/>
    <p:sldLayoutId id="2147483720" r:id="rId3"/>
    <p:sldLayoutId id="2147483750" r:id="rId4"/>
    <p:sldLayoutId id="2147483767" r:id="rId5"/>
    <p:sldLayoutId id="2147483768" r:id="rId6"/>
    <p:sldLayoutId id="2147483717" r:id="rId7"/>
    <p:sldLayoutId id="2147483749" r:id="rId8"/>
    <p:sldLayoutId id="2147483742" r:id="rId9"/>
    <p:sldLayoutId id="2147483729" r:id="rId10"/>
    <p:sldLayoutId id="2147483724" r:id="rId11"/>
    <p:sldLayoutId id="2147483745" r:id="rId12"/>
    <p:sldLayoutId id="2147483735" r:id="rId13"/>
    <p:sldLayoutId id="2147483736" r:id="rId14"/>
    <p:sldLayoutId id="2147483737" r:id="rId15"/>
    <p:sldLayoutId id="2147483739" r:id="rId16"/>
    <p:sldLayoutId id="2147483740" r:id="rId17"/>
    <p:sldLayoutId id="2147483741" r:id="rId18"/>
    <p:sldLayoutId id="2147483751" r:id="rId19"/>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userDrawn="1">
          <p15:clr>
            <a:srgbClr val="F26B43"/>
          </p15:clr>
        </p15:guide>
        <p15:guide id="1" pos="4702" userDrawn="1">
          <p15:clr>
            <a:srgbClr val="F26B43"/>
          </p15:clr>
        </p15:guide>
        <p15:guide id="2" pos="574" userDrawn="1">
          <p15:clr>
            <a:srgbClr val="F26B43"/>
          </p15:clr>
        </p15:guide>
        <p15:guide id="3" orient="horz" pos="845" userDrawn="1">
          <p15:clr>
            <a:srgbClr val="F26B43"/>
          </p15:clr>
        </p15:guide>
        <p15:guide id="4" orient="horz" pos="3521" userDrawn="1">
          <p15:clr>
            <a:srgbClr val="F26B43"/>
          </p15:clr>
        </p15:guide>
        <p15:guide id="5" pos="71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8"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188092641"/>
      </p:ext>
    </p:extLst>
  </p:cSld>
  <p:clrMap bg1="lt1" tx1="dk1" bg2="lt2" tx2="dk2" accent1="accent1" accent2="accent2" accent3="accent3" accent4="accent4" accent5="accent5" accent6="accent6" hlink="hlink" folHlink="folHlink"/>
  <p:sldLayoutIdLst>
    <p:sldLayoutId id="2147483766" r:id="rId1"/>
    <p:sldLayoutId id="2147483765" r:id="rId2"/>
  </p:sldLayoutIdLst>
  <p:txStyles>
    <p:titleStyle>
      <a:lvl1pPr algn="l" defTabSz="914400" rtl="0" eaLnBrk="1" latinLnBrk="0" hangingPunct="1">
        <a:lnSpc>
          <a:spcPct val="90000"/>
        </a:lnSpc>
        <a:spcBef>
          <a:spcPct val="0"/>
        </a:spcBef>
        <a:buNone/>
        <a:defRPr sz="3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0000" indent="-270000" algn="l" defTabSz="914400" rtl="0" eaLnBrk="1" latinLnBrk="0" hangingPunct="1">
        <a:lnSpc>
          <a:spcPts val="2500"/>
        </a:lnSpc>
        <a:spcBef>
          <a:spcPts val="1000"/>
        </a:spcBef>
        <a:spcAft>
          <a:spcPts val="300"/>
        </a:spcAft>
        <a:buClr>
          <a:srgbClr val="0065AC"/>
        </a:buClr>
        <a:buFont typeface="Tahoma" panose="020B060403050404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8000" indent="-180000" algn="l" defTabSz="914400" rtl="0" eaLnBrk="1" latinLnBrk="0" hangingPunct="1">
        <a:lnSpc>
          <a:spcPts val="2100"/>
        </a:lnSpc>
        <a:spcBef>
          <a:spcPts val="500"/>
        </a:spcBef>
        <a:spcAft>
          <a:spcPts val="200"/>
        </a:spcAft>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48000" indent="-180000" algn="l" defTabSz="914400" rtl="0" eaLnBrk="1" latinLnBrk="0" hangingPunct="1">
        <a:lnSpc>
          <a:spcPts val="1900"/>
        </a:lnSpc>
        <a:spcBef>
          <a:spcPts val="400"/>
        </a:spcBef>
        <a:spcAft>
          <a:spcPts val="200"/>
        </a:spcAft>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folkhalsomyndigheten.se/publikationer-och-material/publikationsarkiv/r/rekommendation-om-vaccination-mot-kikhosta-for-gravid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slf.se/smittskyddslakarforeningen/smittskyddsblad/" TargetMode="External"/><Relationship Id="rId3" Type="http://schemas.openxmlformats.org/officeDocument/2006/relationships/hyperlink" Target="https://www.folkhalsomyndigheten.se/publikationer-och-material/publikationsarkiv/r/rekommendationer-for-att-forebygga-kikhosta-hos-spadbarn/" TargetMode="External"/><Relationship Id="rId7" Type="http://schemas.openxmlformats.org/officeDocument/2006/relationships/hyperlink" Target="https://www.folkhalsomyndigheten.se/publikationer-och-material/publikationsarkiv/f/folkhalsomyndighetens-foreskrifter-hslf-fs-2016-5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folkhalsomyndigheten.se/smittskydd-beredskap/vaccinationer/vacciner-som-anvands-i-sverige/kikhosta/for-personal-inom-vard-och-omsorg-om-vaccination-mot-kikhosta-for-gravida/" TargetMode="External"/><Relationship Id="rId5" Type="http://schemas.openxmlformats.org/officeDocument/2006/relationships/hyperlink" Target="https://www.folkhalsomyndigheten.se/publikationer-och-material/publikationsarkiv/r/rekommendation-om-vaccination-mot-kikhosta-for-gravida/" TargetMode="External"/><Relationship Id="rId10" Type="http://schemas.openxmlformats.org/officeDocument/2006/relationships/hyperlink" Target="https://www.folkhalsomyndigheten.se/publikationer-och-material/publikationsarkiv/o/om-vaccinationer-for-dig-som-ar-gravid/" TargetMode="External"/><Relationship Id="rId4" Type="http://schemas.openxmlformats.org/officeDocument/2006/relationships/hyperlink" Target="https://www.folkhalsomyndigheten.se/publikationer-och-material/publikationsarkiv/a/att-forebygga-kikhosta-hos-spadbarn/" TargetMode="External"/><Relationship Id="rId9" Type="http://schemas.openxmlformats.org/officeDocument/2006/relationships/hyperlink" Target="https://www.folkhalsomyndigheten.se/publikationer-och-material/publikationsarkiv/t/till-dig-som-ar-vardnadshavare-till-ett-litet-barn-skydda-ditt-spadbarn-mot-luftvagsinfektioner-som-rs-virus-och-kikhosta/"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3oZrMGDMM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v=YbGOP0NJOQ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911424" y="2138904"/>
            <a:ext cx="9360000" cy="1470025"/>
          </a:xfrm>
        </p:spPr>
        <p:txBody>
          <a:bodyPr/>
          <a:lstStyle/>
          <a:p>
            <a:r>
              <a:rPr lang="sv-SE" dirty="0"/>
              <a:t>Att förebygga kikhosta hos spädbarn</a:t>
            </a:r>
            <a:br>
              <a:rPr lang="sv-SE" dirty="0"/>
            </a:br>
            <a:r>
              <a:rPr lang="sv-SE" b="0" i="0" dirty="0">
                <a:solidFill>
                  <a:srgbClr val="000000"/>
                </a:solidFill>
                <a:effectLst/>
                <a:latin typeface="Foundry Sans W01 Demi"/>
              </a:rPr>
              <a:t>– Presentation med </a:t>
            </a:r>
            <a:r>
              <a:rPr lang="sv-SE" b="0" i="0" dirty="0" err="1">
                <a:solidFill>
                  <a:srgbClr val="000000"/>
                </a:solidFill>
                <a:effectLst/>
                <a:latin typeface="Foundry Sans W01 Demi"/>
              </a:rPr>
              <a:t>talmanus</a:t>
            </a:r>
            <a:endParaRPr lang="sv-SE" dirty="0"/>
          </a:p>
        </p:txBody>
      </p:sp>
      <p:sp>
        <p:nvSpPr>
          <p:cNvPr id="7" name="Underrubrik 6"/>
          <p:cNvSpPr>
            <a:spLocks noGrp="1"/>
          </p:cNvSpPr>
          <p:nvPr>
            <p:ph type="subTitle" idx="1"/>
          </p:nvPr>
        </p:nvSpPr>
        <p:spPr>
          <a:xfrm>
            <a:off x="911424" y="3742184"/>
            <a:ext cx="8640000" cy="838944"/>
          </a:xfrm>
        </p:spPr>
        <p:txBody>
          <a:bodyPr/>
          <a:lstStyle/>
          <a:p>
            <a:r>
              <a:rPr lang="sv-SE" dirty="0"/>
              <a:t>Augusti 2016, uppdaterad oktober 2024</a:t>
            </a:r>
          </a:p>
        </p:txBody>
      </p:sp>
    </p:spTree>
    <p:extLst>
      <p:ext uri="{BB962C8B-B14F-4D97-AF65-F5344CB8AC3E}">
        <p14:creationId xmlns:p14="http://schemas.microsoft.com/office/powerpoint/2010/main" val="290888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förekommer fortfarande</a:t>
            </a:r>
          </a:p>
        </p:txBody>
      </p:sp>
      <p:sp>
        <p:nvSpPr>
          <p:cNvPr id="9" name="Platshållare för innehåll 8"/>
          <p:cNvSpPr>
            <a:spLocks noGrp="1"/>
          </p:cNvSpPr>
          <p:nvPr>
            <p:ph idx="1"/>
          </p:nvPr>
        </p:nvSpPr>
        <p:spPr>
          <a:xfrm>
            <a:off x="911423" y="1628800"/>
            <a:ext cx="2592289" cy="2232248"/>
          </a:xfrm>
        </p:spPr>
        <p:txBody>
          <a:bodyPr/>
          <a:lstStyle/>
          <a:p>
            <a:r>
              <a:rPr lang="sv-SE" dirty="0"/>
              <a:t>En trefaldig ökning i alla åldersgrupper under 2014</a:t>
            </a:r>
          </a:p>
          <a:p>
            <a:r>
              <a:rPr lang="sv-SE" dirty="0"/>
              <a:t>Stor ökning av fall 2024 efter en period med ovanligt få fall 2020-2022</a:t>
            </a:r>
          </a:p>
          <a:p>
            <a:r>
              <a:rPr lang="sv-SE" dirty="0"/>
              <a:t>Incidensen högst bland spädbarn under perioder med ökning</a:t>
            </a:r>
          </a:p>
        </p:txBody>
      </p:sp>
      <p:pic>
        <p:nvPicPr>
          <p:cNvPr id="4" name="Bildobjekt 3" descr="Figuren visar en nedåtgående trend av antalet kikhostefall sett till antalet spädbarn per år sedan 1997 tills sepetmber 2024.">
            <a:extLst>
              <a:ext uri="{FF2B5EF4-FFF2-40B4-BE49-F238E27FC236}">
                <a16:creationId xmlns:a16="http://schemas.microsoft.com/office/drawing/2014/main" id="{B2EC1569-D718-4B1B-ADE8-BC45CF5D0DC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937273" y="1628800"/>
            <a:ext cx="8064896" cy="3312368"/>
          </a:xfrm>
          <a:prstGeom prst="rect">
            <a:avLst/>
          </a:prstGeom>
        </p:spPr>
      </p:pic>
      <p:sp>
        <p:nvSpPr>
          <p:cNvPr id="5" name="textruta 4" descr="Notering om att redovisad data är från 1997 fram till och med september 2024.&#10;">
            <a:extLst>
              <a:ext uri="{FF2B5EF4-FFF2-40B4-BE49-F238E27FC236}">
                <a16:creationId xmlns:a16="http://schemas.microsoft.com/office/drawing/2014/main" id="{9FB1F075-FB8F-42C0-8B15-8AEC0FC35884}"/>
              </a:ext>
              <a:ext uri="{C183D7F6-B498-43B3-948B-1728B52AA6E4}">
                <adec:decorative xmlns:adec="http://schemas.microsoft.com/office/drawing/2017/decorative" val="0"/>
              </a:ext>
            </a:extLst>
          </p:cNvPr>
          <p:cNvSpPr txBox="1"/>
          <p:nvPr/>
        </p:nvSpPr>
        <p:spPr>
          <a:xfrm>
            <a:off x="3863752" y="4973513"/>
            <a:ext cx="5658828" cy="276999"/>
          </a:xfrm>
          <a:prstGeom prst="rect">
            <a:avLst/>
          </a:prstGeom>
          <a:noFill/>
        </p:spPr>
        <p:txBody>
          <a:bodyPr wrap="square" rtlCol="0">
            <a:spAutoFit/>
          </a:bodyPr>
          <a:lstStyle/>
          <a:p>
            <a:r>
              <a:rPr lang="sv-SE" sz="1200" dirty="0"/>
              <a:t>Data från 1997-2024 (data inkluderad till och med september 2024).</a:t>
            </a:r>
          </a:p>
        </p:txBody>
      </p:sp>
    </p:spTree>
    <p:extLst>
      <p:ext uri="{BB962C8B-B14F-4D97-AF65-F5344CB8AC3E}">
        <p14:creationId xmlns:p14="http://schemas.microsoft.com/office/powerpoint/2010/main" val="351457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911225" y="404664"/>
            <a:ext cx="9721279" cy="936774"/>
          </a:xfrm>
        </p:spPr>
        <p:txBody>
          <a:bodyPr/>
          <a:lstStyle/>
          <a:p>
            <a:r>
              <a:rPr lang="sv-SE" dirty="0"/>
              <a:t>Rapporterade fall av kikhosta i Sverige 2007– september 2024</a:t>
            </a:r>
          </a:p>
        </p:txBody>
      </p:sp>
      <p:pic>
        <p:nvPicPr>
          <p:cNvPr id="4" name="Bildobjekt 3">
            <a:extLst>
              <a:ext uri="{FF2B5EF4-FFF2-40B4-BE49-F238E27FC236}">
                <a16:creationId xmlns:a16="http://schemas.microsoft.com/office/drawing/2014/main" id="{DE85C7AE-6957-46B0-A452-A86084F19572}"/>
              </a:ext>
            </a:extLst>
          </p:cNvPr>
          <p:cNvPicPr>
            <a:picLocks noChangeAspect="1"/>
          </p:cNvPicPr>
          <p:nvPr/>
        </p:nvPicPr>
        <p:blipFill>
          <a:blip r:embed="rId3"/>
          <a:stretch>
            <a:fillRect/>
          </a:stretch>
        </p:blipFill>
        <p:spPr>
          <a:xfrm>
            <a:off x="905173" y="1700808"/>
            <a:ext cx="7982233" cy="3905745"/>
          </a:xfrm>
          <a:prstGeom prst="rect">
            <a:avLst/>
          </a:prstGeom>
        </p:spPr>
      </p:pic>
    </p:spTree>
    <p:extLst>
      <p:ext uri="{BB962C8B-B14F-4D97-AF65-F5344CB8AC3E}">
        <p14:creationId xmlns:p14="http://schemas.microsoft.com/office/powerpoint/2010/main" val="318167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9692-B909-45C5-8841-4F6D6F063F4F}"/>
              </a:ext>
            </a:extLst>
          </p:cNvPr>
          <p:cNvSpPr>
            <a:spLocks noGrp="1"/>
          </p:cNvSpPr>
          <p:nvPr>
            <p:ph type="title"/>
          </p:nvPr>
        </p:nvSpPr>
        <p:spPr/>
        <p:txBody>
          <a:bodyPr/>
          <a:lstStyle/>
          <a:p>
            <a:r>
              <a:rPr lang="sv-SE" dirty="0"/>
              <a:t>Rekommendationer för att förebygga kikhosta hos spädbarn:</a:t>
            </a:r>
          </a:p>
        </p:txBody>
      </p:sp>
      <p:sp>
        <p:nvSpPr>
          <p:cNvPr id="4" name="Rubrik 1" descr="Rekommendationer för att förebygga kikhosta hos spädbarn: Vaccination av gravida och barn">
            <a:extLst>
              <a:ext uri="{FF2B5EF4-FFF2-40B4-BE49-F238E27FC236}">
                <a16:creationId xmlns:a16="http://schemas.microsoft.com/office/drawing/2014/main" id="{6D43D08A-0370-451A-8598-31AA81CB2C93}"/>
              </a:ext>
              <a:ext uri="{C183D7F6-B498-43B3-948B-1728B52AA6E4}">
                <adec:decorative xmlns:adec="http://schemas.microsoft.com/office/drawing/2017/decorative" val="0"/>
              </a:ext>
            </a:extLst>
          </p:cNvPr>
          <p:cNvSpPr txBox="1">
            <a:spLocks/>
          </p:cNvSpPr>
          <p:nvPr/>
        </p:nvSpPr>
        <p:spPr>
          <a:xfrm>
            <a:off x="924768" y="2535039"/>
            <a:ext cx="7772400" cy="1470025"/>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chemeClr val="bg1"/>
                </a:solidFill>
                <a:latin typeface="+mj-lt"/>
                <a:ea typeface="+mj-ea"/>
                <a:cs typeface="+mj-cs"/>
              </a:defRPr>
            </a:lvl1pPr>
          </a:lstStyle>
          <a:p>
            <a:r>
              <a:rPr lang="sv-SE" dirty="0"/>
              <a:t>- Vaccination av gravida och barn</a:t>
            </a:r>
          </a:p>
        </p:txBody>
      </p:sp>
    </p:spTree>
    <p:extLst>
      <p:ext uri="{BB962C8B-B14F-4D97-AF65-F5344CB8AC3E}">
        <p14:creationId xmlns:p14="http://schemas.microsoft.com/office/powerpoint/2010/main" val="372786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Stärka de förebyggande insatserna </a:t>
            </a:r>
          </a:p>
        </p:txBody>
      </p:sp>
      <p:sp>
        <p:nvSpPr>
          <p:cNvPr id="4" name="Platshållare för innehåll 2">
            <a:extLst>
              <a:ext uri="{FF2B5EF4-FFF2-40B4-BE49-F238E27FC236}">
                <a16:creationId xmlns:a16="http://schemas.microsoft.com/office/drawing/2014/main" id="{DEFE0CA3-738E-47F6-95E2-04275D4482CA}"/>
              </a:ext>
            </a:extLst>
          </p:cNvPr>
          <p:cNvSpPr>
            <a:spLocks noGrp="1"/>
          </p:cNvSpPr>
          <p:nvPr>
            <p:ph idx="1"/>
          </p:nvPr>
        </p:nvSpPr>
        <p:spPr>
          <a:xfrm>
            <a:off x="887520" y="1578118"/>
            <a:ext cx="7531036" cy="832649"/>
          </a:xfrm>
        </p:spPr>
        <p:txBody>
          <a:bodyPr/>
          <a:lstStyle/>
          <a:p>
            <a:pPr marL="0" indent="0">
              <a:lnSpc>
                <a:spcPts val="2600"/>
              </a:lnSpc>
              <a:spcBef>
                <a:spcPts val="2000"/>
              </a:spcBef>
              <a:buNone/>
            </a:pPr>
            <a:r>
              <a:rPr lang="sv-SE" dirty="0"/>
              <a:t>Förebygg fall av svår sjukdom genom att: </a:t>
            </a:r>
          </a:p>
          <a:p>
            <a:pPr marL="0" indent="0">
              <a:lnSpc>
                <a:spcPts val="2600"/>
              </a:lnSpc>
              <a:spcBef>
                <a:spcPts val="2000"/>
              </a:spcBef>
              <a:buNone/>
            </a:pPr>
            <a:r>
              <a:rPr lang="sv-SE" dirty="0"/>
              <a:t>		</a:t>
            </a:r>
          </a:p>
        </p:txBody>
      </p:sp>
      <p:pic>
        <p:nvPicPr>
          <p:cNvPr id="5" name="Bildobjekt 4">
            <a:extLst>
              <a:ext uri="{FF2B5EF4-FFF2-40B4-BE49-F238E27FC236}">
                <a16:creationId xmlns:a16="http://schemas.microsoft.com/office/drawing/2014/main" id="{4FB27C10-50B6-4FB3-93EE-B82493632DC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20" y="2069580"/>
            <a:ext cx="844164" cy="902307"/>
          </a:xfrm>
          <a:prstGeom prst="rect">
            <a:avLst/>
          </a:prstGeom>
        </p:spPr>
      </p:pic>
      <p:sp>
        <p:nvSpPr>
          <p:cNvPr id="6" name="textruta 5" descr="rekommendera vaccination till gravida efter graviditetsvecka 16.&#10;">
            <a:extLst>
              <a:ext uri="{FF2B5EF4-FFF2-40B4-BE49-F238E27FC236}">
                <a16:creationId xmlns:a16="http://schemas.microsoft.com/office/drawing/2014/main" id="{7DF9844A-6B33-47B9-865C-795B368B3922}"/>
              </a:ext>
              <a:ext uri="{C183D7F6-B498-43B3-948B-1728B52AA6E4}">
                <adec:decorative xmlns:adec="http://schemas.microsoft.com/office/drawing/2017/decorative" val="0"/>
              </a:ext>
            </a:extLst>
          </p:cNvPr>
          <p:cNvSpPr txBox="1"/>
          <p:nvPr/>
        </p:nvSpPr>
        <p:spPr>
          <a:xfrm>
            <a:off x="2063552" y="2265995"/>
            <a:ext cx="6048672" cy="923330"/>
          </a:xfrm>
          <a:prstGeom prst="rect">
            <a:avLst/>
          </a:prstGeom>
          <a:noFill/>
        </p:spPr>
        <p:txBody>
          <a:bodyPr wrap="square" rtlCol="0">
            <a:spAutoFit/>
          </a:bodyPr>
          <a:lstStyle/>
          <a:p>
            <a:r>
              <a:rPr lang="sv-SE" dirty="0"/>
              <a:t>rekommendera vaccination till gravida efter graviditetsvecka 16.</a:t>
            </a:r>
          </a:p>
          <a:p>
            <a:endParaRPr lang="sv-SE" dirty="0"/>
          </a:p>
        </p:txBody>
      </p:sp>
      <p:pic>
        <p:nvPicPr>
          <p:cNvPr id="7" name="Bildobjekt 6" descr="Teckning av spruta">
            <a:extLst>
              <a:ext uri="{FF2B5EF4-FFF2-40B4-BE49-F238E27FC236}">
                <a16:creationId xmlns:a16="http://schemas.microsoft.com/office/drawing/2014/main" id="{A2E83FD1-5C01-4AA1-B504-9ECDA65B7F2D}"/>
              </a:ext>
            </a:extLst>
          </p:cNvPr>
          <p:cNvPicPr>
            <a:picLocks noChangeAspect="1"/>
          </p:cNvPicPr>
          <p:nvPr/>
        </p:nvPicPr>
        <p:blipFill>
          <a:blip r:embed="rId4"/>
          <a:stretch>
            <a:fillRect/>
          </a:stretch>
        </p:blipFill>
        <p:spPr>
          <a:xfrm>
            <a:off x="801517" y="3235379"/>
            <a:ext cx="906300" cy="890116"/>
          </a:xfrm>
          <a:prstGeom prst="rect">
            <a:avLst/>
          </a:prstGeom>
        </p:spPr>
      </p:pic>
      <p:sp>
        <p:nvSpPr>
          <p:cNvPr id="10" name="textruta 9" descr="erbjuda vaccination av barn. Doserna ges när barnet är  3,5 och 12 månader. ">
            <a:extLst>
              <a:ext uri="{FF2B5EF4-FFF2-40B4-BE49-F238E27FC236}">
                <a16:creationId xmlns:a16="http://schemas.microsoft.com/office/drawing/2014/main" id="{21EA031F-E842-4518-866B-57C9030EDEAD}"/>
              </a:ext>
              <a:ext uri="{C183D7F6-B498-43B3-948B-1728B52AA6E4}">
                <adec:decorative xmlns:adec="http://schemas.microsoft.com/office/drawing/2017/decorative" val="0"/>
              </a:ext>
            </a:extLst>
          </p:cNvPr>
          <p:cNvSpPr txBox="1"/>
          <p:nvPr/>
        </p:nvSpPr>
        <p:spPr>
          <a:xfrm>
            <a:off x="2055920" y="3472711"/>
            <a:ext cx="6048672" cy="923330"/>
          </a:xfrm>
          <a:prstGeom prst="rect">
            <a:avLst/>
          </a:prstGeom>
          <a:noFill/>
        </p:spPr>
        <p:txBody>
          <a:bodyPr wrap="square" rtlCol="0">
            <a:spAutoFit/>
          </a:bodyPr>
          <a:lstStyle/>
          <a:p>
            <a:r>
              <a:rPr lang="sv-SE" dirty="0"/>
              <a:t>erbjuda vaccination av barn. Doserna ges när barnet är  3,5 och 12 månader. </a:t>
            </a:r>
            <a:br>
              <a:rPr lang="sv-SE" dirty="0"/>
            </a:br>
            <a:endParaRPr lang="sv-SE" dirty="0"/>
          </a:p>
        </p:txBody>
      </p:sp>
      <p:pic>
        <p:nvPicPr>
          <p:cNvPr id="11" name="Bildobjekt 10" descr="Teckning av hand">
            <a:extLst>
              <a:ext uri="{FF2B5EF4-FFF2-40B4-BE49-F238E27FC236}">
                <a16:creationId xmlns:a16="http://schemas.microsoft.com/office/drawing/2014/main" id="{B8E29B92-8C01-4689-A6A8-82EEF83F34BB}"/>
              </a:ext>
            </a:extLst>
          </p:cNvPr>
          <p:cNvPicPr>
            <a:picLocks noChangeAspect="1"/>
          </p:cNvPicPr>
          <p:nvPr/>
        </p:nvPicPr>
        <p:blipFill>
          <a:blip r:embed="rId5"/>
          <a:stretch>
            <a:fillRect/>
          </a:stretch>
        </p:blipFill>
        <p:spPr>
          <a:xfrm>
            <a:off x="825384" y="4386004"/>
            <a:ext cx="906300" cy="832649"/>
          </a:xfrm>
          <a:prstGeom prst="rect">
            <a:avLst/>
          </a:prstGeom>
        </p:spPr>
      </p:pic>
      <p:sp>
        <p:nvSpPr>
          <p:cNvPr id="12" name="textruta 11" descr="diagnostisera och behandla kikhosta tidigt.&#10;">
            <a:extLst>
              <a:ext uri="{FF2B5EF4-FFF2-40B4-BE49-F238E27FC236}">
                <a16:creationId xmlns:a16="http://schemas.microsoft.com/office/drawing/2014/main" id="{CA9E7914-4EF6-4AFD-8205-C24EA15C322F}"/>
              </a:ext>
              <a:ext uri="{C183D7F6-B498-43B3-948B-1728B52AA6E4}">
                <adec:decorative xmlns:adec="http://schemas.microsoft.com/office/drawing/2017/decorative" val="0"/>
              </a:ext>
            </a:extLst>
          </p:cNvPr>
          <p:cNvSpPr txBox="1"/>
          <p:nvPr/>
        </p:nvSpPr>
        <p:spPr>
          <a:xfrm>
            <a:off x="2055920" y="4623246"/>
            <a:ext cx="6048672" cy="369332"/>
          </a:xfrm>
          <a:prstGeom prst="rect">
            <a:avLst/>
          </a:prstGeom>
          <a:noFill/>
        </p:spPr>
        <p:txBody>
          <a:bodyPr wrap="square" rtlCol="0">
            <a:spAutoFit/>
          </a:bodyPr>
          <a:lstStyle/>
          <a:p>
            <a:r>
              <a:rPr lang="sv-SE" dirty="0"/>
              <a:t>diagnostisera och behandla kikhosta tidigt.</a:t>
            </a:r>
          </a:p>
        </p:txBody>
      </p:sp>
      <p:pic>
        <p:nvPicPr>
          <p:cNvPr id="13" name="Bildobjekt 12" descr="Teckning av öga">
            <a:extLst>
              <a:ext uri="{FF2B5EF4-FFF2-40B4-BE49-F238E27FC236}">
                <a16:creationId xmlns:a16="http://schemas.microsoft.com/office/drawing/2014/main" id="{F7A32749-FC57-413E-AABC-7D843A801561}"/>
              </a:ext>
            </a:extLst>
          </p:cNvPr>
          <p:cNvPicPr>
            <a:picLocks noChangeAspect="1"/>
          </p:cNvPicPr>
          <p:nvPr/>
        </p:nvPicPr>
        <p:blipFill>
          <a:blip r:embed="rId6"/>
          <a:stretch>
            <a:fillRect/>
          </a:stretch>
        </p:blipFill>
        <p:spPr>
          <a:xfrm>
            <a:off x="883542" y="5479162"/>
            <a:ext cx="848142" cy="923330"/>
          </a:xfrm>
          <a:prstGeom prst="rect">
            <a:avLst/>
          </a:prstGeom>
        </p:spPr>
      </p:pic>
      <p:sp>
        <p:nvSpPr>
          <p:cNvPr id="14" name="textruta 13" descr="uppmärksamma att kikhosta förekommer och är allvarlig för spädbarn.&#10;">
            <a:extLst>
              <a:ext uri="{FF2B5EF4-FFF2-40B4-BE49-F238E27FC236}">
                <a16:creationId xmlns:a16="http://schemas.microsoft.com/office/drawing/2014/main" id="{82A7E2A2-BB02-4420-B026-62385C12193B}"/>
              </a:ext>
              <a:ext uri="{C183D7F6-B498-43B3-948B-1728B52AA6E4}">
                <adec:decorative xmlns:adec="http://schemas.microsoft.com/office/drawing/2017/decorative" val="0"/>
              </a:ext>
            </a:extLst>
          </p:cNvPr>
          <p:cNvSpPr txBox="1"/>
          <p:nvPr/>
        </p:nvSpPr>
        <p:spPr>
          <a:xfrm>
            <a:off x="2055920" y="5559350"/>
            <a:ext cx="6048672" cy="923330"/>
          </a:xfrm>
          <a:prstGeom prst="rect">
            <a:avLst/>
          </a:prstGeom>
          <a:noFill/>
        </p:spPr>
        <p:txBody>
          <a:bodyPr wrap="square" rtlCol="0">
            <a:spAutoFit/>
          </a:bodyPr>
          <a:lstStyle/>
          <a:p>
            <a:r>
              <a:rPr lang="sv-SE" dirty="0"/>
              <a:t>uppmärksamma att kikhosta förekommer och är allvarlig för spädbarn.</a:t>
            </a:r>
          </a:p>
          <a:p>
            <a:endParaRPr lang="sv-SE" dirty="0"/>
          </a:p>
        </p:txBody>
      </p:sp>
    </p:spTree>
    <p:extLst>
      <p:ext uri="{BB962C8B-B14F-4D97-AF65-F5344CB8AC3E}">
        <p14:creationId xmlns:p14="http://schemas.microsoft.com/office/powerpoint/2010/main" val="309818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Rekommendation om vaccination mot kikhosta för gravida</a:t>
            </a:r>
          </a:p>
        </p:txBody>
      </p:sp>
      <p:sp>
        <p:nvSpPr>
          <p:cNvPr id="9" name="Platshållare för innehåll 8"/>
          <p:cNvSpPr>
            <a:spLocks noGrp="1"/>
          </p:cNvSpPr>
          <p:nvPr>
            <p:ph idx="1"/>
          </p:nvPr>
        </p:nvSpPr>
        <p:spPr/>
        <p:txBody>
          <a:bodyPr/>
          <a:lstStyle/>
          <a:p>
            <a:r>
              <a:rPr lang="sv-SE" dirty="0"/>
              <a:t>Systematisk litteraturöversikt 2015</a:t>
            </a:r>
          </a:p>
          <a:p>
            <a:pPr lvl="1"/>
            <a:r>
              <a:rPr lang="sv-SE" dirty="0"/>
              <a:t>hälsoekonomiskt kunskapsunderlag med en hälsoekonomisk analys 2015</a:t>
            </a:r>
          </a:p>
          <a:p>
            <a:r>
              <a:rPr lang="sv-SE" dirty="0"/>
              <a:t>Kompletterande litteraturgranskning genomfördes 2019</a:t>
            </a:r>
          </a:p>
          <a:p>
            <a:r>
              <a:rPr lang="sv-SE" dirty="0"/>
              <a:t>Tidigare kunskapsluckor har nu fyllts </a:t>
            </a:r>
          </a:p>
          <a:p>
            <a:pPr lvl="1"/>
            <a:r>
              <a:rPr lang="sv-SE" dirty="0"/>
              <a:t>nytta-risk balansen stärker vaccination mot kikhosta för gravida</a:t>
            </a:r>
          </a:p>
          <a:p>
            <a:r>
              <a:rPr lang="sv-SE" dirty="0"/>
              <a:t>Rekommendation om gravidvaccination publicerad augusti 2022</a:t>
            </a:r>
          </a:p>
        </p:txBody>
      </p:sp>
      <p:pic>
        <p:nvPicPr>
          <p:cNvPr id="4" name="Bildobjekt 3">
            <a:extLst>
              <a:ext uri="{FF2B5EF4-FFF2-40B4-BE49-F238E27FC236}">
                <a16:creationId xmlns:a16="http://schemas.microsoft.com/office/drawing/2014/main" id="{75E782E8-4DCB-4674-B4AB-3AFE3A5DEC82}"/>
              </a:ext>
            </a:extLst>
          </p:cNvPr>
          <p:cNvPicPr>
            <a:picLocks noChangeAspect="1"/>
          </p:cNvPicPr>
          <p:nvPr/>
        </p:nvPicPr>
        <p:blipFill>
          <a:blip r:embed="rId3"/>
          <a:stretch>
            <a:fillRect/>
          </a:stretch>
        </p:blipFill>
        <p:spPr>
          <a:xfrm>
            <a:off x="8760296" y="1636415"/>
            <a:ext cx="2011894" cy="2924944"/>
          </a:xfrm>
          <a:prstGeom prst="rect">
            <a:avLst/>
          </a:prstGeom>
          <a:ln>
            <a:solidFill>
              <a:schemeClr val="bg1">
                <a:lumMod val="50000"/>
              </a:schemeClr>
            </a:solidFill>
          </a:ln>
        </p:spPr>
      </p:pic>
      <p:sp>
        <p:nvSpPr>
          <p:cNvPr id="2" name="textruta 1">
            <a:extLst>
              <a:ext uri="{FF2B5EF4-FFF2-40B4-BE49-F238E27FC236}">
                <a16:creationId xmlns:a16="http://schemas.microsoft.com/office/drawing/2014/main" id="{7DD49546-267F-4985-AFAD-7CFE3B8BE345}"/>
              </a:ext>
              <a:ext uri="{C183D7F6-B498-43B3-948B-1728B52AA6E4}">
                <adec:decorative xmlns:adec="http://schemas.microsoft.com/office/drawing/2017/decorative" val="1"/>
              </a:ext>
            </a:extLst>
          </p:cNvPr>
          <p:cNvSpPr txBox="1"/>
          <p:nvPr/>
        </p:nvSpPr>
        <p:spPr>
          <a:xfrm>
            <a:off x="8688288" y="4575254"/>
            <a:ext cx="3098509" cy="646331"/>
          </a:xfrm>
          <a:prstGeom prst="rect">
            <a:avLst/>
          </a:prstGeom>
          <a:noFill/>
        </p:spPr>
        <p:txBody>
          <a:bodyPr wrap="square" rtlCol="0">
            <a:spAutoFit/>
          </a:bodyPr>
          <a:lstStyle/>
          <a:p>
            <a:r>
              <a:rPr lang="sv-SE" sz="900" u="sng" dirty="0">
                <a:hlinkClick r:id="rId4">
                  <a:extLst>
                    <a:ext uri="{A12FA001-AC4F-418D-AE19-62706E023703}">
                      <ahyp:hlinkClr xmlns:ahyp="http://schemas.microsoft.com/office/drawing/2018/hyperlinkcolor" val="tx"/>
                    </a:ext>
                  </a:extLst>
                </a:hlinkClick>
              </a:rPr>
              <a:t>Publicerad rekommendation: </a:t>
            </a:r>
            <a:r>
              <a:rPr lang="sv-SE" sz="900" dirty="0">
                <a:solidFill>
                  <a:srgbClr val="0065AC"/>
                </a:solidFill>
                <a:hlinkClick r:id="rId4">
                  <a:extLst>
                    <a:ext uri="{A12FA001-AC4F-418D-AE19-62706E023703}">
                      <ahyp:hlinkClr xmlns:ahyp="http://schemas.microsoft.com/office/drawing/2018/hyperlinkcolor" val="tx"/>
                    </a:ext>
                  </a:extLst>
                </a:hlinkClick>
              </a:rPr>
              <a:t>https://www.folkhalsomyndigheten.se/publikationer-och-material/publikationsarkiv/r/rekommendation-om-vaccination-mot-kikhosta-for-gravida/</a:t>
            </a:r>
            <a:endParaRPr lang="sv-SE" sz="900" dirty="0"/>
          </a:p>
        </p:txBody>
      </p:sp>
    </p:spTree>
    <p:extLst>
      <p:ext uri="{BB962C8B-B14F-4D97-AF65-F5344CB8AC3E}">
        <p14:creationId xmlns:p14="http://schemas.microsoft.com/office/powerpoint/2010/main" val="370860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Folkhälsomyndighetens rekommendation</a:t>
            </a:r>
          </a:p>
        </p:txBody>
      </p:sp>
      <p:sp>
        <p:nvSpPr>
          <p:cNvPr id="9" name="Platshållare för innehåll 8"/>
          <p:cNvSpPr>
            <a:spLocks noGrp="1"/>
          </p:cNvSpPr>
          <p:nvPr>
            <p:ph idx="1"/>
          </p:nvPr>
        </p:nvSpPr>
        <p:spPr>
          <a:xfrm>
            <a:off x="911225" y="3018558"/>
            <a:ext cx="6553002" cy="3290762"/>
          </a:xfrm>
        </p:spPr>
        <p:txBody>
          <a:bodyPr/>
          <a:lstStyle/>
          <a:p>
            <a:r>
              <a:rPr lang="sv-SE" dirty="0"/>
              <a:t>Syftet med vaccinationen är att skydda de allra yngsta spädbarnen mot svår sjukdom i kikhosta. </a:t>
            </a:r>
          </a:p>
          <a:p>
            <a:r>
              <a:rPr lang="sv-SE" dirty="0"/>
              <a:t>Vaccination rekommenderas efter graviditetsvecka 16. </a:t>
            </a:r>
          </a:p>
          <a:p>
            <a:r>
              <a:rPr lang="sv-SE" dirty="0"/>
              <a:t>Vaccination rekommenderas vid varje graviditet. </a:t>
            </a:r>
          </a:p>
          <a:p>
            <a:r>
              <a:rPr lang="sv-SE" dirty="0"/>
              <a:t>Information om rekommendationen om vaccination mot kikhosta kan ges tidigt i graviditeten vid besök på mödrahälsovården. </a:t>
            </a:r>
          </a:p>
          <a:p>
            <a:endParaRPr lang="sv-SE" dirty="0"/>
          </a:p>
        </p:txBody>
      </p:sp>
      <p:pic>
        <p:nvPicPr>
          <p:cNvPr id="4" name="Bildobjekt 3">
            <a:extLst>
              <a:ext uri="{FF2B5EF4-FFF2-40B4-BE49-F238E27FC236}">
                <a16:creationId xmlns:a16="http://schemas.microsoft.com/office/drawing/2014/main" id="{EA6B78C5-18EC-4BA0-8A4F-624940021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08" y="1753709"/>
            <a:ext cx="844164" cy="902307"/>
          </a:xfrm>
          <a:prstGeom prst="rect">
            <a:avLst/>
          </a:prstGeom>
        </p:spPr>
      </p:pic>
      <p:sp>
        <p:nvSpPr>
          <p:cNvPr id="5" name="textruta 4" descr="Vaccination mot kikhosta för gravida rekommenderas vid varje graviditet efter graviditetsvecka 16.">
            <a:extLst>
              <a:ext uri="{FF2B5EF4-FFF2-40B4-BE49-F238E27FC236}">
                <a16:creationId xmlns:a16="http://schemas.microsoft.com/office/drawing/2014/main" id="{96A1FD7C-38E6-464B-A5DA-DBB7C0AFD9A4}"/>
              </a:ext>
              <a:ext uri="{C183D7F6-B498-43B3-948B-1728B52AA6E4}">
                <adec:decorative xmlns:adec="http://schemas.microsoft.com/office/drawing/2017/decorative" val="0"/>
              </a:ext>
            </a:extLst>
          </p:cNvPr>
          <p:cNvSpPr txBox="1"/>
          <p:nvPr/>
        </p:nvSpPr>
        <p:spPr>
          <a:xfrm>
            <a:off x="1886602" y="1903306"/>
            <a:ext cx="5370796" cy="603114"/>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Vaccination mot kikhosta för gravida rekommenderas vid varje graviditet efter graviditetsvecka 16.</a:t>
            </a:r>
          </a:p>
        </p:txBody>
      </p:sp>
    </p:spTree>
    <p:extLst>
      <p:ext uri="{BB962C8B-B14F-4D97-AF65-F5344CB8AC3E}">
        <p14:creationId xmlns:p14="http://schemas.microsoft.com/office/powerpoint/2010/main" val="222476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Erbjuda barnvaccination i tid</a:t>
            </a:r>
          </a:p>
        </p:txBody>
      </p:sp>
      <p:sp>
        <p:nvSpPr>
          <p:cNvPr id="9" name="Platshållare för innehåll 8"/>
          <p:cNvSpPr>
            <a:spLocks noGrp="1"/>
          </p:cNvSpPr>
          <p:nvPr>
            <p:ph idx="1"/>
          </p:nvPr>
        </p:nvSpPr>
        <p:spPr>
          <a:xfrm>
            <a:off x="983432" y="3068960"/>
            <a:ext cx="6553002" cy="2813756"/>
          </a:xfrm>
        </p:spPr>
        <p:txBody>
          <a:bodyPr/>
          <a:lstStyle/>
          <a:p>
            <a:pPr lvl="0">
              <a:lnSpc>
                <a:spcPts val="2500"/>
              </a:lnSpc>
              <a:spcBef>
                <a:spcPts val="2000"/>
              </a:spcBef>
            </a:pPr>
            <a:r>
              <a:rPr lang="sv-SE" dirty="0"/>
              <a:t>Den första dosen bör inte senareläggas och får ges redan från 2,5 månaders ålder</a:t>
            </a:r>
          </a:p>
          <a:p>
            <a:pPr lvl="0">
              <a:lnSpc>
                <a:spcPts val="2500"/>
              </a:lnSpc>
              <a:spcBef>
                <a:spcPts val="2000"/>
              </a:spcBef>
            </a:pPr>
            <a:r>
              <a:rPr lang="sv-SE" dirty="0"/>
              <a:t>Risken att drabbas av allvarlig sjukdom minskar redan efter första vaccinationen</a:t>
            </a:r>
          </a:p>
          <a:p>
            <a:pPr lvl="0">
              <a:lnSpc>
                <a:spcPts val="2500"/>
              </a:lnSpc>
              <a:spcBef>
                <a:spcPts val="2000"/>
              </a:spcBef>
            </a:pPr>
            <a:r>
              <a:rPr lang="sv-SE" dirty="0"/>
              <a:t>Sjukhusvistelse och komplikationer vid kikhosta är vanligast hos de allra yngsta som ännu inte fått något vaccin</a:t>
            </a:r>
          </a:p>
          <a:p>
            <a:endParaRPr lang="sv-SE" dirty="0"/>
          </a:p>
        </p:txBody>
      </p:sp>
      <p:pic>
        <p:nvPicPr>
          <p:cNvPr id="4" name="Bildobjekt 3" descr="Teckning av spruta">
            <a:extLst>
              <a:ext uri="{FF2B5EF4-FFF2-40B4-BE49-F238E27FC236}">
                <a16:creationId xmlns:a16="http://schemas.microsoft.com/office/drawing/2014/main" id="{B8ABED24-8918-4608-92A0-CEDD505973FC}"/>
              </a:ext>
            </a:extLst>
          </p:cNvPr>
          <p:cNvPicPr>
            <a:picLocks noChangeAspect="1"/>
          </p:cNvPicPr>
          <p:nvPr/>
        </p:nvPicPr>
        <p:blipFill>
          <a:blip r:embed="rId3"/>
          <a:stretch>
            <a:fillRect/>
          </a:stretch>
        </p:blipFill>
        <p:spPr>
          <a:xfrm>
            <a:off x="767408" y="1716605"/>
            <a:ext cx="1120140" cy="1100138"/>
          </a:xfrm>
          <a:prstGeom prst="rect">
            <a:avLst/>
          </a:prstGeom>
          <a:solidFill>
            <a:schemeClr val="accent6">
              <a:lumMod val="20000"/>
              <a:lumOff val="80000"/>
            </a:schemeClr>
          </a:solidFill>
        </p:spPr>
      </p:pic>
      <p:sp>
        <p:nvSpPr>
          <p:cNvPr id="5" name="textruta 4" descr="Den första dosen vaccin mot kikhosta erbjuds vid &#10;tre månaders ålder, enligt det nationella vaccinationsprogrammet.&#10;">
            <a:extLst>
              <a:ext uri="{FF2B5EF4-FFF2-40B4-BE49-F238E27FC236}">
                <a16:creationId xmlns:a16="http://schemas.microsoft.com/office/drawing/2014/main" id="{ECE00664-3D7B-4EC9-A052-BFE7894CB76C}"/>
              </a:ext>
              <a:ext uri="{C183D7F6-B498-43B3-948B-1728B52AA6E4}">
                <adec:decorative xmlns:adec="http://schemas.microsoft.com/office/drawing/2017/decorative" val="0"/>
              </a:ext>
            </a:extLst>
          </p:cNvPr>
          <p:cNvSpPr txBox="1"/>
          <p:nvPr/>
        </p:nvSpPr>
        <p:spPr>
          <a:xfrm>
            <a:off x="1991544" y="1844489"/>
            <a:ext cx="5370796" cy="900246"/>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Den första dosen vaccin mot kikhosta erbjuds vid </a:t>
            </a:r>
          </a:p>
          <a:p>
            <a:pPr>
              <a:lnSpc>
                <a:spcPts val="2100"/>
              </a:lnSpc>
            </a:pPr>
            <a:r>
              <a:rPr lang="sv-SE" sz="1500" b="1" dirty="0"/>
              <a:t>tre månaders ålder, enligt det nationella vaccinationsprogrammet.</a:t>
            </a:r>
          </a:p>
        </p:txBody>
      </p:sp>
    </p:spTree>
    <p:extLst>
      <p:ext uri="{BB962C8B-B14F-4D97-AF65-F5344CB8AC3E}">
        <p14:creationId xmlns:p14="http://schemas.microsoft.com/office/powerpoint/2010/main" val="365929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Vaccinationsprogram för barn</a:t>
            </a:r>
          </a:p>
        </p:txBody>
      </p:sp>
      <p:sp>
        <p:nvSpPr>
          <p:cNvPr id="9" name="Platshållare för innehåll 8"/>
          <p:cNvSpPr>
            <a:spLocks noGrp="1"/>
          </p:cNvSpPr>
          <p:nvPr>
            <p:ph idx="1"/>
          </p:nvPr>
        </p:nvSpPr>
        <p:spPr>
          <a:xfrm>
            <a:off x="911422" y="1628800"/>
            <a:ext cx="7741653" cy="3965884"/>
          </a:xfrm>
        </p:spPr>
        <p:txBody>
          <a:bodyPr/>
          <a:lstStyle/>
          <a:p>
            <a:pPr marL="0" indent="0">
              <a:buNone/>
            </a:pPr>
            <a:r>
              <a:rPr lang="sv-SE" sz="2000" dirty="0"/>
              <a:t>Vaccinationsschema, enligt Folkhälsomyndighetens föreskrifter (HSLF-FS 2016:51) om vaccination av barn i enlighet med det allmänna vaccinationsprogrammet för barn.</a:t>
            </a:r>
          </a:p>
          <a:p>
            <a:endParaRPr lang="sv-SE" dirty="0"/>
          </a:p>
        </p:txBody>
      </p:sp>
      <p:pic>
        <p:nvPicPr>
          <p:cNvPr id="4" name="Platshållare för innehåll 5">
            <a:extLst>
              <a:ext uri="{FF2B5EF4-FFF2-40B4-BE49-F238E27FC236}">
                <a16:creationId xmlns:a16="http://schemas.microsoft.com/office/drawing/2014/main" id="{13EB999A-A901-4492-A691-C040F0506C92}"/>
              </a:ext>
            </a:extLst>
          </p:cNvPr>
          <p:cNvPicPr>
            <a:picLocks noChangeAspect="1"/>
          </p:cNvPicPr>
          <p:nvPr/>
        </p:nvPicPr>
        <p:blipFill>
          <a:blip r:embed="rId3"/>
          <a:stretch>
            <a:fillRect/>
          </a:stretch>
        </p:blipFill>
        <p:spPr>
          <a:xfrm>
            <a:off x="911225" y="2996952"/>
            <a:ext cx="7741653" cy="2843202"/>
          </a:xfrm>
          <a:prstGeom prst="rect">
            <a:avLst/>
          </a:prstGeom>
        </p:spPr>
      </p:pic>
    </p:spTree>
    <p:extLst>
      <p:ext uri="{BB962C8B-B14F-4D97-AF65-F5344CB8AC3E}">
        <p14:creationId xmlns:p14="http://schemas.microsoft.com/office/powerpoint/2010/main" val="136191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9692-B909-45C5-8841-4F6D6F063F4F}"/>
              </a:ext>
            </a:extLst>
          </p:cNvPr>
          <p:cNvSpPr>
            <a:spLocks noGrp="1"/>
          </p:cNvSpPr>
          <p:nvPr>
            <p:ph type="title"/>
          </p:nvPr>
        </p:nvSpPr>
        <p:spPr/>
        <p:txBody>
          <a:bodyPr/>
          <a:lstStyle/>
          <a:p>
            <a:r>
              <a:rPr lang="sv-SE" dirty="0"/>
              <a:t>Rekommendationer för att förebygga kikhosta hos spädbarn:</a:t>
            </a:r>
          </a:p>
        </p:txBody>
      </p:sp>
      <p:sp>
        <p:nvSpPr>
          <p:cNvPr id="4" name="Rubrik 1" descr="Rekommendationer för att förebygga kikhosta hos spädbarn: Diagnostik och behandling">
            <a:extLst>
              <a:ext uri="{FF2B5EF4-FFF2-40B4-BE49-F238E27FC236}">
                <a16:creationId xmlns:a16="http://schemas.microsoft.com/office/drawing/2014/main" id="{6D43D08A-0370-451A-8598-31AA81CB2C93}"/>
              </a:ext>
              <a:ext uri="{C183D7F6-B498-43B3-948B-1728B52AA6E4}">
                <adec:decorative xmlns:adec="http://schemas.microsoft.com/office/drawing/2017/decorative" val="0"/>
              </a:ext>
            </a:extLst>
          </p:cNvPr>
          <p:cNvSpPr txBox="1">
            <a:spLocks/>
          </p:cNvSpPr>
          <p:nvPr/>
        </p:nvSpPr>
        <p:spPr>
          <a:xfrm>
            <a:off x="924768" y="2535039"/>
            <a:ext cx="7772400" cy="1470025"/>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chemeClr val="bg1"/>
                </a:solidFill>
                <a:latin typeface="+mj-lt"/>
                <a:ea typeface="+mj-ea"/>
                <a:cs typeface="+mj-cs"/>
              </a:defRPr>
            </a:lvl1pPr>
          </a:lstStyle>
          <a:p>
            <a:r>
              <a:rPr lang="sv-SE" b="0" i="0" dirty="0">
                <a:solidFill>
                  <a:srgbClr val="000000"/>
                </a:solidFill>
                <a:effectLst/>
                <a:latin typeface="Foundry Sans W01 Demi"/>
              </a:rPr>
              <a:t>–</a:t>
            </a:r>
          </a:p>
          <a:p>
            <a:r>
              <a:rPr lang="sv-SE" dirty="0"/>
              <a:t>Diagnostik och behandling</a:t>
            </a:r>
          </a:p>
        </p:txBody>
      </p:sp>
    </p:spTree>
    <p:extLst>
      <p:ext uri="{BB962C8B-B14F-4D97-AF65-F5344CB8AC3E}">
        <p14:creationId xmlns:p14="http://schemas.microsoft.com/office/powerpoint/2010/main" val="167919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Diagnostisera och behandla tidigt</a:t>
            </a:r>
          </a:p>
        </p:txBody>
      </p:sp>
      <p:sp>
        <p:nvSpPr>
          <p:cNvPr id="9" name="Platshållare för innehåll 8"/>
          <p:cNvSpPr>
            <a:spLocks noGrp="1"/>
          </p:cNvSpPr>
          <p:nvPr>
            <p:ph idx="1"/>
          </p:nvPr>
        </p:nvSpPr>
        <p:spPr>
          <a:xfrm>
            <a:off x="911422" y="2924944"/>
            <a:ext cx="7488834" cy="3384376"/>
          </a:xfrm>
        </p:spPr>
        <p:txBody>
          <a:bodyPr/>
          <a:lstStyle/>
          <a:p>
            <a:pPr>
              <a:lnSpc>
                <a:spcPts val="2500"/>
              </a:lnSpc>
              <a:spcBef>
                <a:spcPts val="2000"/>
              </a:spcBef>
            </a:pPr>
            <a:r>
              <a:rPr lang="sv-SE" sz="2000" dirty="0"/>
              <a:t>Provtagning ska göras frikostigt hos spädbarn och gravida med symtom på kikhosta samt hos hostande personer som har kontakt med spädbarn.</a:t>
            </a:r>
          </a:p>
          <a:p>
            <a:pPr>
              <a:lnSpc>
                <a:spcPts val="2500"/>
              </a:lnSpc>
              <a:spcBef>
                <a:spcPts val="2000"/>
              </a:spcBef>
            </a:pPr>
            <a:r>
              <a:rPr lang="sv-SE" sz="2000" dirty="0"/>
              <a:t>Alla barn under 12 månader bör vid stark klinisk misstanke få behandling mot kikhosta, även om sjukdomen inte är bekräftad med svar från provtagning. </a:t>
            </a:r>
          </a:p>
          <a:p>
            <a:pPr>
              <a:lnSpc>
                <a:spcPts val="2500"/>
              </a:lnSpc>
              <a:spcBef>
                <a:spcPts val="2000"/>
              </a:spcBef>
            </a:pPr>
            <a:r>
              <a:rPr lang="sv-SE" sz="2000" dirty="0"/>
              <a:t>Personer som insjuknat i kikhosta bör tillfrågas om eventuell kontakt med spädbarn och antibiotikabehandling bör övervägas.</a:t>
            </a:r>
          </a:p>
        </p:txBody>
      </p:sp>
      <p:pic>
        <p:nvPicPr>
          <p:cNvPr id="4" name="Bildobjekt 3" descr="Teckning av hand">
            <a:extLst>
              <a:ext uri="{FF2B5EF4-FFF2-40B4-BE49-F238E27FC236}">
                <a16:creationId xmlns:a16="http://schemas.microsoft.com/office/drawing/2014/main" id="{37985E3C-B123-4B69-B979-F10E244D0026}"/>
              </a:ext>
            </a:extLst>
          </p:cNvPr>
          <p:cNvPicPr>
            <a:picLocks noChangeAspect="1"/>
          </p:cNvPicPr>
          <p:nvPr/>
        </p:nvPicPr>
        <p:blipFill>
          <a:blip r:embed="rId3"/>
          <a:stretch>
            <a:fillRect/>
          </a:stretch>
        </p:blipFill>
        <p:spPr>
          <a:xfrm>
            <a:off x="726808" y="1607529"/>
            <a:ext cx="1120140" cy="1086803"/>
          </a:xfrm>
          <a:prstGeom prst="rect">
            <a:avLst/>
          </a:prstGeom>
        </p:spPr>
      </p:pic>
      <p:sp>
        <p:nvSpPr>
          <p:cNvPr id="5" name="textruta 4" descr="Tidig provtagning, diagnos och behandling när kikhosta misstänks hos ett spädbarn eller hos någon i spädbarnets närhet samt gravida.">
            <a:extLst>
              <a:ext uri="{FF2B5EF4-FFF2-40B4-BE49-F238E27FC236}">
                <a16:creationId xmlns:a16="http://schemas.microsoft.com/office/drawing/2014/main" id="{45A3C766-6BA5-4D99-BD2E-363193E4D8DE}"/>
              </a:ext>
              <a:ext uri="{C183D7F6-B498-43B3-948B-1728B52AA6E4}">
                <adec:decorative xmlns:adec="http://schemas.microsoft.com/office/drawing/2017/decorative" val="0"/>
              </a:ext>
            </a:extLst>
          </p:cNvPr>
          <p:cNvSpPr txBox="1"/>
          <p:nvPr/>
        </p:nvSpPr>
        <p:spPr>
          <a:xfrm>
            <a:off x="1991544" y="1700808"/>
            <a:ext cx="5256584" cy="900246"/>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Tidig provtagning, diagnos och behandling när kikhosta misstänks hos ett spädbarn eller hos någon i spädbarnets närhet samt gravida.</a:t>
            </a:r>
          </a:p>
        </p:txBody>
      </p:sp>
    </p:spTree>
    <p:extLst>
      <p:ext uri="{BB962C8B-B14F-4D97-AF65-F5344CB8AC3E}">
        <p14:creationId xmlns:p14="http://schemas.microsoft.com/office/powerpoint/2010/main" val="54121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Innehåll</a:t>
            </a:r>
          </a:p>
        </p:txBody>
      </p:sp>
      <p:sp>
        <p:nvSpPr>
          <p:cNvPr id="9" name="Platshållare för innehåll 8"/>
          <p:cNvSpPr>
            <a:spLocks noGrp="1"/>
          </p:cNvSpPr>
          <p:nvPr>
            <p:ph idx="1"/>
          </p:nvPr>
        </p:nvSpPr>
        <p:spPr/>
        <p:txBody>
          <a:bodyPr/>
          <a:lstStyle/>
          <a:p>
            <a:pPr marL="457200" indent="-457200">
              <a:buFont typeface="+mj-lt"/>
              <a:buAutoNum type="arabicPeriod"/>
            </a:pPr>
            <a:r>
              <a:rPr lang="sv-SE" dirty="0"/>
              <a:t>Om kikhosta idag</a:t>
            </a:r>
          </a:p>
          <a:p>
            <a:pPr marL="457200" indent="-457200">
              <a:buFont typeface="+mj-lt"/>
              <a:buAutoNum type="arabicPeriod"/>
            </a:pPr>
            <a:r>
              <a:rPr lang="sv-SE" dirty="0"/>
              <a:t>Rekommendationer för att förebygga kikhosta </a:t>
            </a:r>
            <a:br>
              <a:rPr lang="sv-SE" dirty="0"/>
            </a:br>
            <a:r>
              <a:rPr lang="sv-SE" dirty="0"/>
              <a:t>hos spädbarn:</a:t>
            </a:r>
          </a:p>
          <a:p>
            <a:pPr marL="691325" lvl="1" indent="-457200">
              <a:buFont typeface="+mj-lt"/>
              <a:buAutoNum type="alphaLcParenR"/>
            </a:pPr>
            <a:r>
              <a:rPr lang="sv-SE" dirty="0"/>
              <a:t>Vaccination av gravida och barn</a:t>
            </a:r>
          </a:p>
          <a:p>
            <a:pPr marL="691325" lvl="1" indent="-457200">
              <a:buFont typeface="+mj-lt"/>
              <a:buAutoNum type="alphaLcParenR"/>
            </a:pPr>
            <a:r>
              <a:rPr lang="sv-SE" dirty="0"/>
              <a:t>Diagnostik och behandling</a:t>
            </a:r>
          </a:p>
          <a:p>
            <a:pPr marL="691325" lvl="1" indent="-457200">
              <a:buFont typeface="+mj-lt"/>
              <a:buAutoNum type="alphaLcParenR"/>
            </a:pPr>
            <a:r>
              <a:rPr lang="sv-SE" dirty="0"/>
              <a:t>Uppmärksamhet </a:t>
            </a:r>
          </a:p>
          <a:p>
            <a:pPr marL="457200" indent="-457200">
              <a:buFont typeface="+mj-lt"/>
              <a:buAutoNum type="arabicPeriod"/>
            </a:pPr>
            <a:r>
              <a:rPr lang="sv-SE" dirty="0"/>
              <a:t>Mer information</a:t>
            </a:r>
          </a:p>
          <a:p>
            <a:endParaRPr lang="sv-SE" dirty="0"/>
          </a:p>
        </p:txBody>
      </p:sp>
      <p:sp>
        <p:nvSpPr>
          <p:cNvPr id="10" name="Platshållare för text 9"/>
          <p:cNvSpPr>
            <a:spLocks noGrp="1"/>
          </p:cNvSpPr>
          <p:nvPr>
            <p:ph type="body" sz="quarter" idx="11"/>
          </p:nvPr>
        </p:nvSpPr>
        <p:spPr/>
        <p:txBody>
          <a:bodyPr/>
          <a:lstStyle/>
          <a:p>
            <a:endParaRPr lang="sv-SE"/>
          </a:p>
        </p:txBody>
      </p:sp>
      <p:pic>
        <p:nvPicPr>
          <p:cNvPr id="5" name="Bildobjekt 4" descr="Schematisk skiss över tre händer som runt ett litet barn" title="Dekorativ bild">
            <a:extLst>
              <a:ext uri="{FF2B5EF4-FFF2-40B4-BE49-F238E27FC236}">
                <a16:creationId xmlns:a16="http://schemas.microsoft.com/office/drawing/2014/main" id="{611A450E-19B9-440D-836B-3024549A7CDE}"/>
              </a:ext>
            </a:extLst>
          </p:cNvPr>
          <p:cNvPicPr>
            <a:picLocks noChangeAspect="1"/>
          </p:cNvPicPr>
          <p:nvPr/>
        </p:nvPicPr>
        <p:blipFill>
          <a:blip r:embed="rId3"/>
          <a:stretch>
            <a:fillRect/>
          </a:stretch>
        </p:blipFill>
        <p:spPr>
          <a:xfrm>
            <a:off x="7608168" y="1628800"/>
            <a:ext cx="3096344" cy="3311840"/>
          </a:xfrm>
          <a:prstGeom prst="rect">
            <a:avLst/>
          </a:prstGeom>
        </p:spPr>
      </p:pic>
    </p:spTree>
    <p:extLst>
      <p:ext uri="{BB962C8B-B14F-4D97-AF65-F5344CB8AC3E}">
        <p14:creationId xmlns:p14="http://schemas.microsoft.com/office/powerpoint/2010/main" val="37639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Symtom hos spädbarn som motiverar provtagning för kikhosta</a:t>
            </a:r>
          </a:p>
        </p:txBody>
      </p:sp>
      <p:sp>
        <p:nvSpPr>
          <p:cNvPr id="9" name="Platshållare för innehåll 8"/>
          <p:cNvSpPr>
            <a:spLocks noGrp="1"/>
          </p:cNvSpPr>
          <p:nvPr>
            <p:ph idx="1"/>
          </p:nvPr>
        </p:nvSpPr>
        <p:spPr>
          <a:xfrm>
            <a:off x="911422" y="1628800"/>
            <a:ext cx="6696745" cy="3960440"/>
          </a:xfrm>
        </p:spPr>
        <p:txBody>
          <a:bodyPr/>
          <a:lstStyle/>
          <a:p>
            <a:pPr>
              <a:lnSpc>
                <a:spcPts val="2500"/>
              </a:lnSpc>
              <a:spcBef>
                <a:spcPts val="1800"/>
              </a:spcBef>
            </a:pPr>
            <a:r>
              <a:rPr lang="sv-SE" dirty="0"/>
              <a:t>Hosta utan andra symtom </a:t>
            </a:r>
          </a:p>
          <a:p>
            <a:pPr>
              <a:lnSpc>
                <a:spcPts val="2500"/>
              </a:lnSpc>
              <a:spcBef>
                <a:spcPts val="1800"/>
              </a:spcBef>
            </a:pPr>
            <a:r>
              <a:rPr lang="sv-SE" dirty="0"/>
              <a:t>Hosta med </a:t>
            </a:r>
          </a:p>
          <a:p>
            <a:pPr lvl="1">
              <a:lnSpc>
                <a:spcPts val="2400"/>
              </a:lnSpc>
              <a:spcBef>
                <a:spcPts val="300"/>
              </a:spcBef>
            </a:pPr>
            <a:r>
              <a:rPr lang="sv-SE" dirty="0"/>
              <a:t>kikning </a:t>
            </a:r>
          </a:p>
          <a:p>
            <a:pPr lvl="1">
              <a:lnSpc>
                <a:spcPts val="2400"/>
              </a:lnSpc>
            </a:pPr>
            <a:r>
              <a:rPr lang="sv-SE" dirty="0"/>
              <a:t>cyanos</a:t>
            </a:r>
          </a:p>
          <a:p>
            <a:pPr lvl="1">
              <a:lnSpc>
                <a:spcPts val="2400"/>
              </a:lnSpc>
            </a:pPr>
            <a:r>
              <a:rPr lang="sv-SE" dirty="0"/>
              <a:t>kräkning</a:t>
            </a:r>
          </a:p>
          <a:p>
            <a:pPr lvl="1">
              <a:lnSpc>
                <a:spcPts val="2400"/>
              </a:lnSpc>
            </a:pPr>
            <a:r>
              <a:rPr lang="sv-SE" dirty="0"/>
              <a:t>apné</a:t>
            </a:r>
          </a:p>
          <a:p>
            <a:pPr>
              <a:lnSpc>
                <a:spcPts val="2500"/>
              </a:lnSpc>
              <a:spcBef>
                <a:spcPts val="1800"/>
              </a:spcBef>
            </a:pPr>
            <a:r>
              <a:rPr lang="sv-SE" dirty="0"/>
              <a:t>Apné som enda symtom</a:t>
            </a:r>
          </a:p>
          <a:p>
            <a:pPr>
              <a:lnSpc>
                <a:spcPts val="2500"/>
              </a:lnSpc>
              <a:spcBef>
                <a:spcPts val="1800"/>
              </a:spcBef>
            </a:pPr>
            <a:r>
              <a:rPr lang="sv-SE" dirty="0"/>
              <a:t>Symtom (enligt ovan) som inte syns vid undersökningen, men som föräldrarna berättar om</a:t>
            </a:r>
          </a:p>
          <a:p>
            <a:endParaRPr lang="sv-SE" dirty="0"/>
          </a:p>
        </p:txBody>
      </p:sp>
    </p:spTree>
    <p:extLst>
      <p:ext uri="{BB962C8B-B14F-4D97-AF65-F5344CB8AC3E}">
        <p14:creationId xmlns:p14="http://schemas.microsoft.com/office/powerpoint/2010/main" val="763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Symtom hos barn och vuxna som motiverar provtagning</a:t>
            </a:r>
          </a:p>
        </p:txBody>
      </p:sp>
      <p:sp>
        <p:nvSpPr>
          <p:cNvPr id="9" name="Platshållare för innehåll 8"/>
          <p:cNvSpPr>
            <a:spLocks noGrp="1"/>
          </p:cNvSpPr>
          <p:nvPr>
            <p:ph idx="1"/>
          </p:nvPr>
        </p:nvSpPr>
        <p:spPr>
          <a:xfrm>
            <a:off x="911422" y="1628800"/>
            <a:ext cx="6840761" cy="2808312"/>
          </a:xfrm>
        </p:spPr>
        <p:txBody>
          <a:bodyPr/>
          <a:lstStyle/>
          <a:p>
            <a:pPr>
              <a:lnSpc>
                <a:spcPts val="2500"/>
              </a:lnSpc>
              <a:spcBef>
                <a:spcPts val="2000"/>
              </a:spcBef>
            </a:pPr>
            <a:r>
              <a:rPr lang="sv-SE" dirty="0"/>
              <a:t>Hosta hos äldre barn, ungdomar och vuxna,  om de har nära kontakt med spädbarn. Tänk på att här ingår sjukvårdspersonal med nära kontakt med spädbarn.</a:t>
            </a:r>
          </a:p>
          <a:p>
            <a:pPr>
              <a:lnSpc>
                <a:spcPts val="2500"/>
              </a:lnSpc>
              <a:spcBef>
                <a:spcPts val="2000"/>
              </a:spcBef>
            </a:pPr>
            <a:r>
              <a:rPr lang="sv-SE" dirty="0"/>
              <a:t>Hosta hos gravida kvinnor i slutet av graviditeten, under tredje </a:t>
            </a:r>
            <a:r>
              <a:rPr lang="sv-SE" dirty="0" err="1"/>
              <a:t>trimestern</a:t>
            </a:r>
            <a:r>
              <a:rPr lang="sv-SE" dirty="0"/>
              <a:t>.</a:t>
            </a:r>
          </a:p>
          <a:p>
            <a:r>
              <a:rPr lang="sv-SE" sz="2000" dirty="0"/>
              <a:t>Om kikhosta misstänks bör spädbarnet få behandling tidigt, redan innan provsvar kommit.</a:t>
            </a:r>
          </a:p>
          <a:p>
            <a:pPr marL="0" indent="0">
              <a:buNone/>
            </a:pPr>
            <a:endParaRPr lang="sv-SE" dirty="0"/>
          </a:p>
        </p:txBody>
      </p:sp>
      <p:pic>
        <p:nvPicPr>
          <p:cNvPr id="4" name="Bildobjekt 3" descr="Teckning av någon som nyser">
            <a:extLst>
              <a:ext uri="{FF2B5EF4-FFF2-40B4-BE49-F238E27FC236}">
                <a16:creationId xmlns:a16="http://schemas.microsoft.com/office/drawing/2014/main" id="{4F297E26-BFA8-4740-813B-D7B48ABC0D72}"/>
              </a:ext>
            </a:extLst>
          </p:cNvPr>
          <p:cNvPicPr>
            <a:picLocks noChangeAspect="1"/>
          </p:cNvPicPr>
          <p:nvPr/>
        </p:nvPicPr>
        <p:blipFill>
          <a:blip r:embed="rId3"/>
          <a:stretch>
            <a:fillRect/>
          </a:stretch>
        </p:blipFill>
        <p:spPr>
          <a:xfrm>
            <a:off x="8544272" y="1629569"/>
            <a:ext cx="1866900" cy="2606040"/>
          </a:xfrm>
          <a:prstGeom prst="rect">
            <a:avLst/>
          </a:prstGeom>
        </p:spPr>
      </p:pic>
    </p:spTree>
    <p:extLst>
      <p:ext uri="{BB962C8B-B14F-4D97-AF65-F5344CB8AC3E}">
        <p14:creationId xmlns:p14="http://schemas.microsoft.com/office/powerpoint/2010/main" val="160392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Diagnosmetoder vid kikhostans faser</a:t>
            </a:r>
          </a:p>
        </p:txBody>
      </p:sp>
      <p:pic>
        <p:nvPicPr>
          <p:cNvPr id="4" name="Bildobjekt 3" descr="Schematisk bild av förloppet med återhämtningsfas markerad">
            <a:extLst>
              <a:ext uri="{FF2B5EF4-FFF2-40B4-BE49-F238E27FC236}">
                <a16:creationId xmlns:a16="http://schemas.microsoft.com/office/drawing/2014/main" id="{E8C51E16-8F4F-4D37-9187-E6EBE0A00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1989001"/>
            <a:ext cx="8241362" cy="2879998"/>
          </a:xfrm>
          <a:prstGeom prst="rect">
            <a:avLst/>
          </a:prstGeom>
        </p:spPr>
      </p:pic>
    </p:spTree>
    <p:extLst>
      <p:ext uri="{BB962C8B-B14F-4D97-AF65-F5344CB8AC3E}">
        <p14:creationId xmlns:p14="http://schemas.microsoft.com/office/powerpoint/2010/main" val="141915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Diagnosmetoder vid kikhostans faser</a:t>
            </a:r>
          </a:p>
        </p:txBody>
      </p:sp>
      <p:pic>
        <p:nvPicPr>
          <p:cNvPr id="4" name="Bildobjekt 3" descr="Schematisk bild av förloppet">
            <a:extLst>
              <a:ext uri="{FF2B5EF4-FFF2-40B4-BE49-F238E27FC236}">
                <a16:creationId xmlns:a16="http://schemas.microsoft.com/office/drawing/2014/main" id="{74AA123A-5A49-4BC7-88D3-8A30B1DD3C7F}"/>
              </a:ext>
            </a:extLst>
          </p:cNvPr>
          <p:cNvPicPr>
            <a:picLocks noChangeAspect="1"/>
          </p:cNvPicPr>
          <p:nvPr/>
        </p:nvPicPr>
        <p:blipFill rotWithShape="1">
          <a:blip r:embed="rId3">
            <a:extLst>
              <a:ext uri="{28A0092B-C50C-407E-A947-70E740481C1C}">
                <a14:useLocalDpi xmlns:a14="http://schemas.microsoft.com/office/drawing/2010/main" val="0"/>
              </a:ext>
            </a:extLst>
          </a:blip>
          <a:srcRect b="37504"/>
          <a:stretch/>
        </p:blipFill>
        <p:spPr>
          <a:xfrm>
            <a:off x="576584" y="2126346"/>
            <a:ext cx="8241368" cy="1799880"/>
          </a:xfrm>
          <a:prstGeom prst="rect">
            <a:avLst/>
          </a:prstGeom>
        </p:spPr>
      </p:pic>
      <p:pic>
        <p:nvPicPr>
          <p:cNvPr id="5" name="Bildobjekt 4" descr="Schematisk bild av förloppet med allt markerat">
            <a:extLst>
              <a:ext uri="{FF2B5EF4-FFF2-40B4-BE49-F238E27FC236}">
                <a16:creationId xmlns:a16="http://schemas.microsoft.com/office/drawing/2014/main" id="{400D6891-72C6-47F0-8FF3-33021B4A201A}"/>
              </a:ext>
            </a:extLst>
          </p:cNvPr>
          <p:cNvPicPr>
            <a:picLocks noChangeAspect="1"/>
          </p:cNvPicPr>
          <p:nvPr/>
        </p:nvPicPr>
        <p:blipFill rotWithShape="1">
          <a:blip r:embed="rId4">
            <a:extLst>
              <a:ext uri="{28A0092B-C50C-407E-A947-70E740481C1C}">
                <a14:useLocalDpi xmlns:a14="http://schemas.microsoft.com/office/drawing/2010/main" val="0"/>
              </a:ext>
            </a:extLst>
          </a:blip>
          <a:srcRect t="68334"/>
          <a:stretch/>
        </p:blipFill>
        <p:spPr>
          <a:xfrm>
            <a:off x="579768" y="3957167"/>
            <a:ext cx="8241360" cy="911990"/>
          </a:xfrm>
          <a:prstGeom prst="rect">
            <a:avLst/>
          </a:prstGeom>
        </p:spPr>
      </p:pic>
    </p:spTree>
    <p:extLst>
      <p:ext uri="{BB962C8B-B14F-4D97-AF65-F5344CB8AC3E}">
        <p14:creationId xmlns:p14="http://schemas.microsoft.com/office/powerpoint/2010/main" val="27915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9692-B909-45C5-8841-4F6D6F063F4F}"/>
              </a:ext>
            </a:extLst>
          </p:cNvPr>
          <p:cNvSpPr>
            <a:spLocks noGrp="1"/>
          </p:cNvSpPr>
          <p:nvPr>
            <p:ph type="title"/>
          </p:nvPr>
        </p:nvSpPr>
        <p:spPr/>
        <p:txBody>
          <a:bodyPr/>
          <a:lstStyle/>
          <a:p>
            <a:r>
              <a:rPr lang="sv-SE" dirty="0"/>
              <a:t>Rekommendationer för att förebygga kikhosta hos spädbarn:</a:t>
            </a:r>
          </a:p>
        </p:txBody>
      </p:sp>
      <p:sp>
        <p:nvSpPr>
          <p:cNvPr id="4" name="Rubrik 1" descr="Rekommendationer för att förebygga kikhosta hos spädbarn: Uppmärksamhet på kikhosta">
            <a:extLst>
              <a:ext uri="{FF2B5EF4-FFF2-40B4-BE49-F238E27FC236}">
                <a16:creationId xmlns:a16="http://schemas.microsoft.com/office/drawing/2014/main" id="{6D43D08A-0370-451A-8598-31AA81CB2C93}"/>
              </a:ext>
              <a:ext uri="{C183D7F6-B498-43B3-948B-1728B52AA6E4}">
                <adec:decorative xmlns:adec="http://schemas.microsoft.com/office/drawing/2017/decorative" val="0"/>
              </a:ext>
            </a:extLst>
          </p:cNvPr>
          <p:cNvSpPr txBox="1">
            <a:spLocks/>
          </p:cNvSpPr>
          <p:nvPr/>
        </p:nvSpPr>
        <p:spPr>
          <a:xfrm>
            <a:off x="924768" y="2535039"/>
            <a:ext cx="7772400" cy="1470025"/>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chemeClr val="bg1"/>
                </a:solidFill>
                <a:latin typeface="+mj-lt"/>
                <a:ea typeface="+mj-ea"/>
                <a:cs typeface="+mj-cs"/>
              </a:defRPr>
            </a:lvl1pPr>
          </a:lstStyle>
          <a:p>
            <a:r>
              <a:rPr lang="sv-SE" b="0" i="0" dirty="0">
                <a:solidFill>
                  <a:srgbClr val="000000"/>
                </a:solidFill>
                <a:effectLst/>
                <a:latin typeface="Foundry Sans W01 Demi"/>
              </a:rPr>
              <a:t>–</a:t>
            </a:r>
          </a:p>
          <a:p>
            <a:r>
              <a:rPr lang="sv-SE" dirty="0"/>
              <a:t>Uppmärksamhet på kikhosta</a:t>
            </a:r>
          </a:p>
        </p:txBody>
      </p:sp>
    </p:spTree>
    <p:extLst>
      <p:ext uri="{BB962C8B-B14F-4D97-AF65-F5344CB8AC3E}">
        <p14:creationId xmlns:p14="http://schemas.microsoft.com/office/powerpoint/2010/main" val="115262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Hög uppmärksamhet på kikhosta</a:t>
            </a:r>
          </a:p>
        </p:txBody>
      </p:sp>
      <p:sp>
        <p:nvSpPr>
          <p:cNvPr id="9" name="Platshållare för innehåll 8"/>
          <p:cNvSpPr>
            <a:spLocks noGrp="1"/>
          </p:cNvSpPr>
          <p:nvPr>
            <p:ph idx="1"/>
          </p:nvPr>
        </p:nvSpPr>
        <p:spPr>
          <a:xfrm>
            <a:off x="911224" y="3212976"/>
            <a:ext cx="6696943" cy="2592288"/>
          </a:xfrm>
        </p:spPr>
        <p:txBody>
          <a:bodyPr/>
          <a:lstStyle/>
          <a:p>
            <a:pPr>
              <a:lnSpc>
                <a:spcPts val="2500"/>
              </a:lnSpc>
              <a:spcBef>
                <a:spcPts val="1600"/>
              </a:spcBef>
            </a:pPr>
            <a:r>
              <a:rPr lang="sv-SE" dirty="0"/>
              <a:t>Kikhosta går att förebygga genom vaccination av gravida och barn, tidig upptäckt och behandling av fall i omgivningen och genom profylax till spädbarn yngre än 12 månader. </a:t>
            </a:r>
          </a:p>
          <a:p>
            <a:pPr>
              <a:lnSpc>
                <a:spcPts val="2500"/>
              </a:lnSpc>
              <a:spcBef>
                <a:spcPts val="1600"/>
              </a:spcBef>
            </a:pPr>
            <a:r>
              <a:rPr lang="sv-SE" dirty="0"/>
              <a:t>Om det är möjligt kan kontakten med spädbarn minskas, till dess att smittrisken är avskriven eller infektionen behandlad. </a:t>
            </a:r>
          </a:p>
        </p:txBody>
      </p:sp>
      <p:pic>
        <p:nvPicPr>
          <p:cNvPr id="4" name="Bildobjekt 3" descr="Teckning av öga">
            <a:extLst>
              <a:ext uri="{FF2B5EF4-FFF2-40B4-BE49-F238E27FC236}">
                <a16:creationId xmlns:a16="http://schemas.microsoft.com/office/drawing/2014/main" id="{BE775078-4003-48D7-847B-9E3AA65D30E6}"/>
              </a:ext>
            </a:extLst>
          </p:cNvPr>
          <p:cNvPicPr>
            <a:picLocks noChangeAspect="1"/>
          </p:cNvPicPr>
          <p:nvPr/>
        </p:nvPicPr>
        <p:blipFill>
          <a:blip r:embed="rId3"/>
          <a:stretch>
            <a:fillRect/>
          </a:stretch>
        </p:blipFill>
        <p:spPr>
          <a:xfrm>
            <a:off x="735398" y="1728482"/>
            <a:ext cx="1086803" cy="1113473"/>
          </a:xfrm>
          <a:prstGeom prst="rect">
            <a:avLst/>
          </a:prstGeom>
          <a:solidFill>
            <a:schemeClr val="accent6">
              <a:lumMod val="20000"/>
              <a:lumOff val="80000"/>
            </a:schemeClr>
          </a:solidFill>
        </p:spPr>
      </p:pic>
      <p:sp>
        <p:nvSpPr>
          <p:cNvPr id="5" name="textruta 4" descr="Tänk på kikhosta om gravida och personer i ett spädbarns omgivning hostar. Då ökar chansen att förebygga svåra fall av kikhosta hos spädbarn. ">
            <a:extLst>
              <a:ext uri="{FF2B5EF4-FFF2-40B4-BE49-F238E27FC236}">
                <a16:creationId xmlns:a16="http://schemas.microsoft.com/office/drawing/2014/main" id="{A3C5A348-1772-4815-B8F7-2CD23C97BAB8}"/>
              </a:ext>
              <a:ext uri="{C183D7F6-B498-43B3-948B-1728B52AA6E4}">
                <adec:decorative xmlns:adec="http://schemas.microsoft.com/office/drawing/2017/decorative" val="0"/>
              </a:ext>
            </a:extLst>
          </p:cNvPr>
          <p:cNvSpPr txBox="1"/>
          <p:nvPr/>
        </p:nvSpPr>
        <p:spPr>
          <a:xfrm>
            <a:off x="1919536" y="1869701"/>
            <a:ext cx="5770835" cy="900246"/>
          </a:xfrm>
          <a:prstGeom prst="rect">
            <a:avLst/>
          </a:prstGeom>
          <a:solidFill>
            <a:schemeClr val="accent6">
              <a:lumMod val="20000"/>
              <a:lumOff val="80000"/>
            </a:schemeClr>
          </a:solidFill>
        </p:spPr>
        <p:txBody>
          <a:bodyPr wrap="square" rtlCol="0">
            <a:spAutoFit/>
          </a:bodyPr>
          <a:lstStyle/>
          <a:p>
            <a:pPr>
              <a:lnSpc>
                <a:spcPts val="2100"/>
              </a:lnSpc>
            </a:pPr>
            <a:r>
              <a:rPr lang="sv-SE" sz="1500" b="1" dirty="0"/>
              <a:t>Tänk på kikhosta om gravida och personer i ett spädbarns omgivning hostar. Då ökar chansen att förebygga svåra fall av kikhosta hos spädbarn. </a:t>
            </a:r>
          </a:p>
        </p:txBody>
      </p:sp>
    </p:spTree>
    <p:extLst>
      <p:ext uri="{BB962C8B-B14F-4D97-AF65-F5344CB8AC3E}">
        <p14:creationId xmlns:p14="http://schemas.microsoft.com/office/powerpoint/2010/main" val="26881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Att känna till</a:t>
            </a:r>
          </a:p>
        </p:txBody>
      </p:sp>
      <p:sp>
        <p:nvSpPr>
          <p:cNvPr id="9" name="Platshållare för innehåll 8"/>
          <p:cNvSpPr>
            <a:spLocks noGrp="1"/>
          </p:cNvSpPr>
          <p:nvPr>
            <p:ph idx="1"/>
          </p:nvPr>
        </p:nvSpPr>
        <p:spPr>
          <a:xfrm>
            <a:off x="911423" y="1628800"/>
            <a:ext cx="5184577" cy="3965884"/>
          </a:xfrm>
        </p:spPr>
        <p:txBody>
          <a:bodyPr/>
          <a:lstStyle/>
          <a:p>
            <a:pPr>
              <a:lnSpc>
                <a:spcPts val="2500"/>
              </a:lnSpc>
              <a:spcBef>
                <a:spcPts val="1600"/>
              </a:spcBef>
            </a:pPr>
            <a:r>
              <a:rPr lang="sv-SE" dirty="0"/>
              <a:t>Kikhosta förekommer under hela året.</a:t>
            </a:r>
          </a:p>
          <a:p>
            <a:pPr>
              <a:lnSpc>
                <a:spcPts val="2500"/>
              </a:lnSpc>
              <a:spcBef>
                <a:spcPts val="1600"/>
              </a:spcBef>
            </a:pPr>
            <a:r>
              <a:rPr lang="sv-SE" dirty="0"/>
              <a:t>Kikhosta kan vara allvarlig, och ibland livshotande, för spädbarn.</a:t>
            </a:r>
          </a:p>
          <a:p>
            <a:pPr>
              <a:lnSpc>
                <a:spcPts val="2500"/>
              </a:lnSpc>
              <a:spcBef>
                <a:spcPts val="1600"/>
              </a:spcBef>
            </a:pPr>
            <a:r>
              <a:rPr lang="sv-SE" dirty="0"/>
              <a:t>Hosta hos barn kan vara kikhosta, även om barnet är vaccinerat.</a:t>
            </a:r>
          </a:p>
          <a:p>
            <a:pPr>
              <a:lnSpc>
                <a:spcPts val="2500"/>
              </a:lnSpc>
              <a:spcBef>
                <a:spcPts val="1600"/>
              </a:spcBef>
            </a:pPr>
            <a:r>
              <a:rPr lang="sv-SE" dirty="0"/>
              <a:t>Kikhosta bör övervägas som orsak vid hosta hos: </a:t>
            </a:r>
          </a:p>
          <a:p>
            <a:pPr lvl="1">
              <a:lnSpc>
                <a:spcPct val="100000"/>
              </a:lnSpc>
              <a:spcBef>
                <a:spcPts val="0"/>
              </a:spcBef>
              <a:spcAft>
                <a:spcPts val="0"/>
              </a:spcAft>
            </a:pPr>
            <a:r>
              <a:rPr lang="sv-SE" dirty="0"/>
              <a:t>Gravida kvinnor som snart ska föda</a:t>
            </a:r>
          </a:p>
          <a:p>
            <a:pPr lvl="1">
              <a:lnSpc>
                <a:spcPct val="100000"/>
              </a:lnSpc>
              <a:spcBef>
                <a:spcPts val="0"/>
              </a:spcBef>
              <a:spcAft>
                <a:spcPts val="0"/>
              </a:spcAft>
            </a:pPr>
            <a:r>
              <a:rPr lang="sv-SE" dirty="0"/>
              <a:t>Personer nära spädbarn</a:t>
            </a:r>
          </a:p>
          <a:p>
            <a:pPr marL="0" indent="0">
              <a:buNone/>
            </a:pPr>
            <a:endParaRPr lang="sv-SE" dirty="0"/>
          </a:p>
        </p:txBody>
      </p:sp>
      <p:pic>
        <p:nvPicPr>
          <p:cNvPr id="4" name="Bildobjekt 3" descr="Teckning av två personer som samtalar">
            <a:extLst>
              <a:ext uri="{FF2B5EF4-FFF2-40B4-BE49-F238E27FC236}">
                <a16:creationId xmlns:a16="http://schemas.microsoft.com/office/drawing/2014/main" id="{0B2B3D60-4204-4439-9FF0-4B0155ED2286}"/>
              </a:ext>
            </a:extLst>
          </p:cNvPr>
          <p:cNvPicPr>
            <a:picLocks noChangeAspect="1"/>
          </p:cNvPicPr>
          <p:nvPr/>
        </p:nvPicPr>
        <p:blipFill>
          <a:blip r:embed="rId3"/>
          <a:stretch>
            <a:fillRect/>
          </a:stretch>
        </p:blipFill>
        <p:spPr>
          <a:xfrm>
            <a:off x="6672064" y="1628800"/>
            <a:ext cx="2947035" cy="2733675"/>
          </a:xfrm>
          <a:prstGeom prst="rect">
            <a:avLst/>
          </a:prstGeom>
        </p:spPr>
      </p:pic>
    </p:spTree>
    <p:extLst>
      <p:ext uri="{BB962C8B-B14F-4D97-AF65-F5344CB8AC3E}">
        <p14:creationId xmlns:p14="http://schemas.microsoft.com/office/powerpoint/2010/main" val="232812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66D8F-0E5A-406B-B2DE-0917D409BEA6}"/>
              </a:ext>
            </a:extLst>
          </p:cNvPr>
          <p:cNvSpPr>
            <a:spLocks noGrp="1"/>
          </p:cNvSpPr>
          <p:nvPr>
            <p:ph type="title"/>
          </p:nvPr>
        </p:nvSpPr>
        <p:spPr/>
        <p:txBody>
          <a:bodyPr/>
          <a:lstStyle/>
          <a:p>
            <a:r>
              <a:rPr lang="sv-SE" dirty="0"/>
              <a:t>Mer information och länkar</a:t>
            </a:r>
          </a:p>
        </p:txBody>
      </p:sp>
    </p:spTree>
    <p:extLst>
      <p:ext uri="{BB962C8B-B14F-4D97-AF65-F5344CB8AC3E}">
        <p14:creationId xmlns:p14="http://schemas.microsoft.com/office/powerpoint/2010/main" val="103600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8A214-1769-4DCA-9744-2D222D64DA88}"/>
              </a:ext>
            </a:extLst>
          </p:cNvPr>
          <p:cNvSpPr>
            <a:spLocks noGrp="1"/>
          </p:cNvSpPr>
          <p:nvPr>
            <p:ph type="title"/>
          </p:nvPr>
        </p:nvSpPr>
        <p:spPr/>
        <p:txBody>
          <a:bodyPr/>
          <a:lstStyle/>
          <a:p>
            <a:r>
              <a:rPr lang="sv-SE" dirty="0"/>
              <a:t>Mer information </a:t>
            </a:r>
          </a:p>
        </p:txBody>
      </p:sp>
      <p:sp>
        <p:nvSpPr>
          <p:cNvPr id="3" name="Platshållare för innehåll 2">
            <a:extLst>
              <a:ext uri="{FF2B5EF4-FFF2-40B4-BE49-F238E27FC236}">
                <a16:creationId xmlns:a16="http://schemas.microsoft.com/office/drawing/2014/main" id="{CB1E57BB-FCCA-4889-8CDC-87B60A50C419}"/>
              </a:ext>
            </a:extLst>
          </p:cNvPr>
          <p:cNvSpPr>
            <a:spLocks noGrp="1"/>
          </p:cNvSpPr>
          <p:nvPr>
            <p:ph idx="1"/>
          </p:nvPr>
        </p:nvSpPr>
        <p:spPr>
          <a:xfrm>
            <a:off x="911422" y="1628800"/>
            <a:ext cx="10297145" cy="3965884"/>
          </a:xfrm>
        </p:spPr>
        <p:txBody>
          <a:bodyPr/>
          <a:lstStyle/>
          <a:p>
            <a:r>
              <a:rPr lang="sv-SE" sz="2000" u="sng" dirty="0">
                <a:hlinkClick r:id="rId3"/>
              </a:rPr>
              <a:t>Rekommendationer för att förebygga kikhosta hos spädbarn</a:t>
            </a:r>
            <a:endParaRPr lang="sv-SE" sz="2000" u="sng" dirty="0"/>
          </a:p>
          <a:p>
            <a:r>
              <a:rPr lang="sv-SE" sz="2000" u="sng" dirty="0">
                <a:hlinkClick r:id="rId4"/>
              </a:rPr>
              <a:t>Faktablad – Förebygga kikhosta hos spädbarn – till personal inom hälso- och sjukvård</a:t>
            </a:r>
            <a:endParaRPr lang="sv-SE" sz="2000" u="sng" dirty="0"/>
          </a:p>
          <a:p>
            <a:r>
              <a:rPr lang="sv-SE" sz="2000" dirty="0">
                <a:hlinkClick r:id="rId5"/>
              </a:rPr>
              <a:t>Rekommendation om vaccination mot kikhosta för gravida</a:t>
            </a:r>
            <a:endParaRPr lang="sv-SE" sz="2000" dirty="0"/>
          </a:p>
          <a:p>
            <a:r>
              <a:rPr lang="sv-SE" sz="2000" dirty="0">
                <a:hlinkClick r:id="rId6"/>
              </a:rPr>
              <a:t>För personal inom vård och omsorg om vaccination mot kikhosta för gravida</a:t>
            </a:r>
            <a:endParaRPr lang="sv-SE" sz="2000" dirty="0"/>
          </a:p>
          <a:p>
            <a:r>
              <a:rPr lang="sv-SE" sz="2000" u="sng" dirty="0">
                <a:hlinkClick r:id="rId7"/>
              </a:rPr>
              <a:t>Folkhälsomyndighetens föreskrifter om vaccination av barn </a:t>
            </a:r>
            <a:br>
              <a:rPr lang="sv-SE" sz="2000" u="sng" dirty="0">
                <a:hlinkClick r:id="rId7"/>
              </a:rPr>
            </a:br>
            <a:r>
              <a:rPr lang="sv-SE" sz="2000" u="sng" dirty="0">
                <a:hlinkClick r:id="rId7"/>
              </a:rPr>
              <a:t>(HSLF-FS 2016:51)</a:t>
            </a:r>
            <a:endParaRPr lang="sv-SE" sz="2000" u="sng" dirty="0"/>
          </a:p>
          <a:p>
            <a:r>
              <a:rPr lang="sv-SE" sz="2000" u="sng" dirty="0">
                <a:hlinkClick r:id="rId8"/>
              </a:rPr>
              <a:t>Smittskyddsläkarföreningen – Smittskyddsblad</a:t>
            </a:r>
            <a:endParaRPr lang="sv-SE" sz="2000" u="sng" dirty="0"/>
          </a:p>
          <a:p>
            <a:pPr marL="0" indent="0">
              <a:buNone/>
            </a:pPr>
            <a:r>
              <a:rPr lang="sv-SE" sz="2000" b="1" dirty="0"/>
              <a:t>Till vårdnadshavare och gravida:</a:t>
            </a:r>
          </a:p>
          <a:p>
            <a:r>
              <a:rPr lang="sv-SE" sz="2000" dirty="0">
                <a:hlinkClick r:id="rId9"/>
              </a:rPr>
              <a:t>Faktablad - Skydda ditt spädbarn mot luftvägsinfektioner som RS-virus och kikhosta</a:t>
            </a:r>
            <a:endParaRPr lang="sv-SE" sz="2000" dirty="0"/>
          </a:p>
          <a:p>
            <a:r>
              <a:rPr lang="sv-SE" sz="2000" dirty="0">
                <a:hlinkClick r:id="rId10"/>
              </a:rPr>
              <a:t>Faktablad -  Om vaccinationer för dig som är gravid</a:t>
            </a:r>
            <a:endParaRPr lang="sv-SE" sz="2000" dirty="0"/>
          </a:p>
          <a:p>
            <a:endParaRPr lang="sv-SE" dirty="0"/>
          </a:p>
        </p:txBody>
      </p:sp>
    </p:spTree>
    <p:extLst>
      <p:ext uri="{BB962C8B-B14F-4D97-AF65-F5344CB8AC3E}">
        <p14:creationId xmlns:p14="http://schemas.microsoft.com/office/powerpoint/2010/main" val="172499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Tack</a:t>
            </a:r>
          </a:p>
        </p:txBody>
      </p:sp>
      <p:sp>
        <p:nvSpPr>
          <p:cNvPr id="4" name="Underrubrik 3"/>
          <p:cNvSpPr>
            <a:spLocks noGrp="1"/>
          </p:cNvSpPr>
          <p:nvPr>
            <p:ph type="subTitle" idx="1"/>
          </p:nvPr>
        </p:nvSpPr>
        <p:spPr/>
        <p:txBody>
          <a:bodyPr/>
          <a:lstStyle/>
          <a:p>
            <a:r>
              <a:rPr lang="sv-SE" dirty="0"/>
              <a:t>Håll dig uppdaterad via vår webbplats,</a:t>
            </a:r>
            <a:br>
              <a:rPr lang="sv-SE" dirty="0"/>
            </a:br>
            <a:r>
              <a:rPr lang="sv-SE" dirty="0"/>
              <a:t>vårt nyhetsbrev och våra sociala medier.</a:t>
            </a:r>
          </a:p>
        </p:txBody>
      </p:sp>
    </p:spTree>
    <p:custDataLst>
      <p:tags r:id="rId1"/>
    </p:custDataLst>
    <p:extLst>
      <p:ext uri="{BB962C8B-B14F-4D97-AF65-F5344CB8AC3E}">
        <p14:creationId xmlns:p14="http://schemas.microsoft.com/office/powerpoint/2010/main" val="18585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ECED6-A6FD-4B49-B6BB-F21891B5C079}"/>
              </a:ext>
            </a:extLst>
          </p:cNvPr>
          <p:cNvSpPr>
            <a:spLocks noGrp="1"/>
          </p:cNvSpPr>
          <p:nvPr>
            <p:ph type="title"/>
          </p:nvPr>
        </p:nvSpPr>
        <p:spPr/>
        <p:txBody>
          <a:bodyPr/>
          <a:lstStyle/>
          <a:p>
            <a:r>
              <a:rPr lang="sv-SE" dirty="0"/>
              <a:t>Om kikhosta idag</a:t>
            </a:r>
          </a:p>
        </p:txBody>
      </p:sp>
    </p:spTree>
    <p:extLst>
      <p:ext uri="{BB962C8B-B14F-4D97-AF65-F5344CB8AC3E}">
        <p14:creationId xmlns:p14="http://schemas.microsoft.com/office/powerpoint/2010/main" val="57549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Vad är kikhosta?</a:t>
            </a:r>
          </a:p>
        </p:txBody>
      </p:sp>
      <p:sp>
        <p:nvSpPr>
          <p:cNvPr id="9" name="Platshållare för innehåll 8"/>
          <p:cNvSpPr>
            <a:spLocks noGrp="1"/>
          </p:cNvSpPr>
          <p:nvPr>
            <p:ph idx="1"/>
          </p:nvPr>
        </p:nvSpPr>
        <p:spPr>
          <a:xfrm>
            <a:off x="911422" y="1628800"/>
            <a:ext cx="8136906" cy="4680520"/>
          </a:xfrm>
        </p:spPr>
        <p:txBody>
          <a:bodyPr/>
          <a:lstStyle/>
          <a:p>
            <a:r>
              <a:rPr lang="sv-SE" sz="1900" dirty="0"/>
              <a:t>Orsakas av bakterien </a:t>
            </a:r>
            <a:r>
              <a:rPr lang="sv-SE" sz="1900" i="1" dirty="0" err="1"/>
              <a:t>Bordetella</a:t>
            </a:r>
            <a:r>
              <a:rPr lang="sv-SE" sz="1900" i="1" dirty="0"/>
              <a:t> </a:t>
            </a:r>
            <a:r>
              <a:rPr lang="sv-SE" sz="1900" i="1" dirty="0" err="1"/>
              <a:t>pertussis</a:t>
            </a:r>
            <a:r>
              <a:rPr lang="sv-SE" sz="1900" i="1" dirty="0"/>
              <a:t> </a:t>
            </a:r>
            <a:r>
              <a:rPr lang="sv-SE" sz="1900" dirty="0"/>
              <a:t>som fäster i luftvägarna</a:t>
            </a:r>
          </a:p>
          <a:p>
            <a:r>
              <a:rPr lang="sv-SE" sz="1900" dirty="0"/>
              <a:t>Mycket smittsam och sprids via droppsmitta</a:t>
            </a:r>
          </a:p>
          <a:p>
            <a:r>
              <a:rPr lang="sv-SE" sz="1900" dirty="0"/>
              <a:t>För vuxna oftast en lindrig sjukdom</a:t>
            </a:r>
          </a:p>
          <a:p>
            <a:pPr lvl="1"/>
            <a:r>
              <a:rPr lang="sv-SE" sz="1300" dirty="0"/>
              <a:t>förkylning med hosta och ev. lätt feber</a:t>
            </a:r>
          </a:p>
          <a:p>
            <a:pPr lvl="1">
              <a:lnSpc>
                <a:spcPts val="2200"/>
              </a:lnSpc>
            </a:pPr>
            <a:r>
              <a:rPr lang="sv-SE" sz="1500" dirty="0"/>
              <a:t>ibland mer intensiv och långvarig hosta</a:t>
            </a:r>
          </a:p>
          <a:p>
            <a:r>
              <a:rPr lang="sv-SE" sz="1900" dirty="0"/>
              <a:t>För spädbarn en allvarlig sjukdom</a:t>
            </a:r>
          </a:p>
          <a:p>
            <a:pPr lvl="1">
              <a:spcBef>
                <a:spcPts val="300"/>
              </a:spcBef>
            </a:pPr>
            <a:r>
              <a:rPr lang="sv-SE" sz="1500" dirty="0"/>
              <a:t>inleds med förkylningssymtom och hosta</a:t>
            </a:r>
          </a:p>
          <a:p>
            <a:pPr lvl="1">
              <a:lnSpc>
                <a:spcPts val="2200"/>
              </a:lnSpc>
            </a:pPr>
            <a:r>
              <a:rPr lang="sv-SE" sz="1500" dirty="0"/>
              <a:t>successivt intensivare hosta</a:t>
            </a:r>
          </a:p>
          <a:p>
            <a:pPr lvl="1">
              <a:lnSpc>
                <a:spcPts val="2200"/>
              </a:lnSpc>
            </a:pPr>
            <a:r>
              <a:rPr lang="sv-SE" sz="1500" dirty="0"/>
              <a:t>kikningar och andningsuppehåll</a:t>
            </a:r>
          </a:p>
          <a:p>
            <a:pPr lvl="1">
              <a:lnSpc>
                <a:spcPts val="2200"/>
              </a:lnSpc>
            </a:pPr>
            <a:r>
              <a:rPr lang="sv-SE" sz="1500" dirty="0"/>
              <a:t>kräkningar</a:t>
            </a:r>
          </a:p>
          <a:p>
            <a:pPr lvl="1">
              <a:lnSpc>
                <a:spcPts val="2200"/>
              </a:lnSpc>
            </a:pPr>
            <a:r>
              <a:rPr lang="sv-SE" sz="1500" dirty="0"/>
              <a:t>eventuella komplikationer med lunginflammation och hjärnpåverkan</a:t>
            </a:r>
            <a:endParaRPr lang="sv-SE" dirty="0"/>
          </a:p>
        </p:txBody>
      </p:sp>
    </p:spTree>
    <p:extLst>
      <p:ext uri="{BB962C8B-B14F-4D97-AF65-F5344CB8AC3E}">
        <p14:creationId xmlns:p14="http://schemas.microsoft.com/office/powerpoint/2010/main" val="219527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Spädbarn blir svårast sjuka</a:t>
            </a:r>
          </a:p>
        </p:txBody>
      </p:sp>
      <p:sp>
        <p:nvSpPr>
          <p:cNvPr id="9" name="Platshållare för innehåll 8"/>
          <p:cNvSpPr>
            <a:spLocks noGrp="1"/>
          </p:cNvSpPr>
          <p:nvPr>
            <p:ph idx="1"/>
          </p:nvPr>
        </p:nvSpPr>
        <p:spPr>
          <a:xfrm>
            <a:off x="911423" y="1628800"/>
            <a:ext cx="7028378" cy="2664296"/>
          </a:xfrm>
        </p:spPr>
        <p:txBody>
          <a:bodyPr/>
          <a:lstStyle/>
          <a:p>
            <a:r>
              <a:rPr lang="sv-SE" dirty="0"/>
              <a:t>Många behöver sjukhusvård.</a:t>
            </a:r>
          </a:p>
          <a:p>
            <a:r>
              <a:rPr lang="sv-SE" dirty="0"/>
              <a:t>I värsta fall blir sjukdomen livshotande.</a:t>
            </a:r>
          </a:p>
          <a:p>
            <a:r>
              <a:rPr lang="sv-SE" dirty="0"/>
              <a:t>Spädbarn smittas oftast av personer i den närmaste omgivningen som inte är medvetna om att de har kikhosta.</a:t>
            </a:r>
          </a:p>
          <a:p>
            <a:r>
              <a:rPr lang="sv-SE" dirty="0"/>
              <a:t>De som är yngre än 6 månader eller inte hunnit få </a:t>
            </a:r>
            <a:br>
              <a:rPr lang="sv-SE" dirty="0"/>
            </a:br>
            <a:r>
              <a:rPr lang="sv-SE" dirty="0"/>
              <a:t>de två första vaccindoserna, är de som drabbas svårast.</a:t>
            </a:r>
          </a:p>
        </p:txBody>
      </p:sp>
      <p:sp>
        <p:nvSpPr>
          <p:cNvPr id="5" name="textruta 4" descr="Statistik om kikhosta bland barn under 3 månader. &#10;&#10;">
            <a:extLst>
              <a:ext uri="{FF2B5EF4-FFF2-40B4-BE49-F238E27FC236}">
                <a16:creationId xmlns:a16="http://schemas.microsoft.com/office/drawing/2014/main" id="{6FF361FA-DEE4-450C-8F93-1B74F485EE07}"/>
              </a:ext>
              <a:ext uri="{C183D7F6-B498-43B3-948B-1728B52AA6E4}">
                <adec:decorative xmlns:adec="http://schemas.microsoft.com/office/drawing/2017/decorative" val="0"/>
              </a:ext>
            </a:extLst>
          </p:cNvPr>
          <p:cNvSpPr txBox="1"/>
          <p:nvPr/>
        </p:nvSpPr>
        <p:spPr>
          <a:xfrm>
            <a:off x="911026" y="4345553"/>
            <a:ext cx="7201197" cy="1334083"/>
          </a:xfrm>
          <a:prstGeom prst="rect">
            <a:avLst/>
          </a:prstGeom>
          <a:solidFill>
            <a:schemeClr val="accent6">
              <a:lumMod val="20000"/>
              <a:lumOff val="80000"/>
            </a:schemeClr>
          </a:solidFill>
        </p:spPr>
        <p:txBody>
          <a:bodyPr wrap="square" rtlCol="0">
            <a:spAutoFit/>
          </a:bodyPr>
          <a:lstStyle/>
          <a:p>
            <a:pPr>
              <a:lnSpc>
                <a:spcPts val="2500"/>
              </a:lnSpc>
            </a:pPr>
            <a:r>
              <a:rPr lang="sv-SE" sz="1500" b="1" dirty="0"/>
              <a:t>När barn under tre månader får kikhosta: </a:t>
            </a:r>
          </a:p>
          <a:p>
            <a:pPr>
              <a:lnSpc>
                <a:spcPts val="2500"/>
              </a:lnSpc>
            </a:pPr>
            <a:r>
              <a:rPr lang="sv-SE" sz="1500" b="1" dirty="0"/>
              <a:t>• Fyra av tio får någon komplikation (ofta apné, dvs andningsuppehåll). </a:t>
            </a:r>
          </a:p>
          <a:p>
            <a:pPr>
              <a:lnSpc>
                <a:spcPts val="2500"/>
              </a:lnSpc>
            </a:pPr>
            <a:r>
              <a:rPr lang="sv-SE" sz="1500" b="1" dirty="0"/>
              <a:t>• Sju av tio läggs in på sjukhus (av dessa har nästan alla apné).</a:t>
            </a:r>
          </a:p>
          <a:p>
            <a:pPr>
              <a:lnSpc>
                <a:spcPts val="2500"/>
              </a:lnSpc>
            </a:pPr>
            <a:r>
              <a:rPr lang="sv-SE" sz="1500" b="1" dirty="0"/>
              <a:t>• Åtta av tio har attackvis hosta under 21 dagar eller längre.</a:t>
            </a:r>
          </a:p>
        </p:txBody>
      </p:sp>
      <p:sp>
        <p:nvSpPr>
          <p:cNvPr id="6" name="textruta 5" descr="Notis att data gäller för tidsperiod innan vaccination av gravida rekommenderades.&#10;&#10;">
            <a:extLst>
              <a:ext uri="{FF2B5EF4-FFF2-40B4-BE49-F238E27FC236}">
                <a16:creationId xmlns:a16="http://schemas.microsoft.com/office/drawing/2014/main" id="{E475BA98-00E5-4C8B-9F8C-6DB6AFFBBB6A}"/>
              </a:ext>
              <a:ext uri="{C183D7F6-B498-43B3-948B-1728B52AA6E4}">
                <adec:decorative xmlns:adec="http://schemas.microsoft.com/office/drawing/2017/decorative" val="0"/>
              </a:ext>
            </a:extLst>
          </p:cNvPr>
          <p:cNvSpPr txBox="1"/>
          <p:nvPr/>
        </p:nvSpPr>
        <p:spPr>
          <a:xfrm>
            <a:off x="885874" y="5733256"/>
            <a:ext cx="7417222" cy="307777"/>
          </a:xfrm>
          <a:prstGeom prst="rect">
            <a:avLst/>
          </a:prstGeom>
          <a:noFill/>
        </p:spPr>
        <p:txBody>
          <a:bodyPr wrap="square" rtlCol="0">
            <a:spAutoFit/>
          </a:bodyPr>
          <a:lstStyle/>
          <a:p>
            <a:r>
              <a:rPr lang="sv-SE" sz="1400" dirty="0"/>
              <a:t>Denna data gäller tidsperiod innan vaccination av gravida började rekommenderades 2022.</a:t>
            </a:r>
          </a:p>
        </p:txBody>
      </p:sp>
    </p:spTree>
    <p:extLst>
      <p:ext uri="{BB962C8B-B14F-4D97-AF65-F5344CB8AC3E}">
        <p14:creationId xmlns:p14="http://schemas.microsoft.com/office/powerpoint/2010/main" val="60034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Vad är en kikning?</a:t>
            </a:r>
          </a:p>
        </p:txBody>
      </p:sp>
      <p:sp>
        <p:nvSpPr>
          <p:cNvPr id="9" name="Platshållare för innehåll 8"/>
          <p:cNvSpPr>
            <a:spLocks noGrp="1"/>
          </p:cNvSpPr>
          <p:nvPr>
            <p:ph idx="1"/>
          </p:nvPr>
        </p:nvSpPr>
        <p:spPr/>
        <p:txBody>
          <a:bodyPr/>
          <a:lstStyle/>
          <a:p>
            <a:pPr marL="0" indent="0">
              <a:lnSpc>
                <a:spcPts val="2400"/>
              </a:lnSpc>
              <a:buNone/>
            </a:pPr>
            <a:r>
              <a:rPr lang="sv-SE" sz="1900" dirty="0"/>
              <a:t>En kikning uppstår när en person drar efter andan för att få luft efter en lång hostattack.</a:t>
            </a:r>
          </a:p>
          <a:p>
            <a:pPr>
              <a:lnSpc>
                <a:spcPts val="2400"/>
              </a:lnSpc>
            </a:pPr>
            <a:r>
              <a:rPr lang="sv-SE" sz="1900" dirty="0">
                <a:hlinkClick r:id="rId3"/>
              </a:rPr>
              <a:t>Spädbarn med kikhosta: </a:t>
            </a:r>
            <a:r>
              <a:rPr lang="en-US" sz="1900" dirty="0">
                <a:hlinkClick r:id="rId3"/>
              </a:rPr>
              <a:t>Infant girl with whooping cough (youtube.com)</a:t>
            </a:r>
            <a:endParaRPr lang="en-US" sz="1900" dirty="0"/>
          </a:p>
          <a:p>
            <a:pPr>
              <a:lnSpc>
                <a:spcPts val="2400"/>
              </a:lnSpc>
            </a:pPr>
            <a:r>
              <a:rPr lang="en-US" sz="1900" dirty="0">
                <a:hlinkClick r:id="rId4"/>
              </a:rPr>
              <a:t>Så </a:t>
            </a:r>
            <a:r>
              <a:rPr lang="en-US" sz="1900" dirty="0" err="1">
                <a:hlinkClick r:id="rId4"/>
              </a:rPr>
              <a:t>låter</a:t>
            </a:r>
            <a:r>
              <a:rPr lang="en-US" sz="1900" dirty="0">
                <a:hlinkClick r:id="rId4"/>
              </a:rPr>
              <a:t> </a:t>
            </a:r>
            <a:r>
              <a:rPr lang="en-US" sz="1900" dirty="0" err="1">
                <a:hlinkClick r:id="rId4"/>
              </a:rPr>
              <a:t>kikhosta</a:t>
            </a:r>
            <a:r>
              <a:rPr lang="en-US" sz="1900" dirty="0">
                <a:hlinkClick r:id="rId4"/>
              </a:rPr>
              <a:t> hos </a:t>
            </a:r>
            <a:r>
              <a:rPr lang="en-US" sz="1900" dirty="0" err="1">
                <a:hlinkClick r:id="rId4"/>
              </a:rPr>
              <a:t>ett</a:t>
            </a:r>
            <a:r>
              <a:rPr lang="en-US" sz="1900" dirty="0">
                <a:hlinkClick r:id="rId4"/>
              </a:rPr>
              <a:t> barn: What does whooping cough sound like? (youtube.com)</a:t>
            </a:r>
            <a:endParaRPr lang="sv-SE" sz="1900" dirty="0"/>
          </a:p>
        </p:txBody>
      </p:sp>
    </p:spTree>
    <p:extLst>
      <p:ext uri="{BB962C8B-B14F-4D97-AF65-F5344CB8AC3E}">
        <p14:creationId xmlns:p14="http://schemas.microsoft.com/office/powerpoint/2010/main" val="283678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i världen och i Sverige</a:t>
            </a:r>
          </a:p>
        </p:txBody>
      </p:sp>
      <p:sp>
        <p:nvSpPr>
          <p:cNvPr id="9" name="Platshållare för innehåll 8"/>
          <p:cNvSpPr>
            <a:spLocks noGrp="1"/>
          </p:cNvSpPr>
          <p:nvPr>
            <p:ph idx="1"/>
          </p:nvPr>
        </p:nvSpPr>
        <p:spPr>
          <a:xfrm>
            <a:off x="911422" y="1628800"/>
            <a:ext cx="7488833" cy="3965884"/>
          </a:xfrm>
        </p:spPr>
        <p:txBody>
          <a:bodyPr/>
          <a:lstStyle/>
          <a:p>
            <a:pPr>
              <a:lnSpc>
                <a:spcPts val="2500"/>
              </a:lnSpc>
            </a:pPr>
            <a:r>
              <a:rPr lang="sv-SE" sz="1900" dirty="0"/>
              <a:t>En vanlig sjukdom över hela världen</a:t>
            </a:r>
          </a:p>
          <a:p>
            <a:pPr>
              <a:lnSpc>
                <a:spcPts val="2500"/>
              </a:lnSpc>
            </a:pPr>
            <a:r>
              <a:rPr lang="sv-SE" sz="1900" dirty="0"/>
              <a:t>Orsakar ca 195 000 dödsfall per år bland barn</a:t>
            </a:r>
          </a:p>
          <a:p>
            <a:pPr>
              <a:lnSpc>
                <a:spcPts val="2500"/>
              </a:lnSpc>
            </a:pPr>
            <a:r>
              <a:rPr lang="sv-SE" sz="1900" dirty="0"/>
              <a:t>Förekommer året runt och varierar naturligt från år till år</a:t>
            </a:r>
          </a:p>
          <a:p>
            <a:pPr>
              <a:lnSpc>
                <a:spcPts val="2500"/>
              </a:lnSpc>
            </a:pPr>
            <a:r>
              <a:rPr lang="sv-SE" sz="1900" dirty="0"/>
              <a:t>Ökad förekomst med ett större antal fall åren 2014-2015 då tre barn avled i Sverige </a:t>
            </a:r>
          </a:p>
          <a:p>
            <a:pPr lvl="1">
              <a:lnSpc>
                <a:spcPts val="2500"/>
              </a:lnSpc>
            </a:pPr>
            <a:r>
              <a:rPr lang="sv-SE" sz="1600" dirty="0"/>
              <a:t>Åren dessförinnan var det en period av stabilt låg förekomst av kikhosta  </a:t>
            </a:r>
          </a:p>
          <a:p>
            <a:pPr>
              <a:lnSpc>
                <a:spcPts val="2500"/>
              </a:lnSpc>
            </a:pPr>
            <a:r>
              <a:rPr lang="sv-SE" sz="1900" dirty="0"/>
              <a:t>Under åren 2021-2022 med restriktioner under covid-pandemin sågs ovanligt få fall i Sverige </a:t>
            </a:r>
          </a:p>
          <a:p>
            <a:pPr>
              <a:lnSpc>
                <a:spcPts val="2500"/>
              </a:lnSpc>
            </a:pPr>
            <a:r>
              <a:rPr lang="sv-SE" sz="1900" dirty="0"/>
              <a:t>Drastisk ökning av antalet fall sommaren 2024</a:t>
            </a:r>
          </a:p>
        </p:txBody>
      </p:sp>
      <p:pic>
        <p:nvPicPr>
          <p:cNvPr id="4" name="Bildobjekt 3" descr="jordklot">
            <a:extLst>
              <a:ext uri="{FF2B5EF4-FFF2-40B4-BE49-F238E27FC236}">
                <a16:creationId xmlns:a16="http://schemas.microsoft.com/office/drawing/2014/main" id="{988E3328-11F0-4A54-B078-CB5F506D2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1556792"/>
            <a:ext cx="2016523" cy="2015617"/>
          </a:xfrm>
          <a:prstGeom prst="rect">
            <a:avLst/>
          </a:prstGeom>
        </p:spPr>
      </p:pic>
    </p:spTree>
    <p:extLst>
      <p:ext uri="{BB962C8B-B14F-4D97-AF65-F5344CB8AC3E}">
        <p14:creationId xmlns:p14="http://schemas.microsoft.com/office/powerpoint/2010/main" val="4376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har minskat genom vaccination</a:t>
            </a:r>
          </a:p>
        </p:txBody>
      </p:sp>
      <p:sp>
        <p:nvSpPr>
          <p:cNvPr id="9" name="Platshållare för innehåll 8"/>
          <p:cNvSpPr>
            <a:spLocks noGrp="1"/>
          </p:cNvSpPr>
          <p:nvPr>
            <p:ph idx="1"/>
          </p:nvPr>
        </p:nvSpPr>
        <p:spPr>
          <a:xfrm>
            <a:off x="911423" y="1628800"/>
            <a:ext cx="3456385" cy="3744416"/>
          </a:xfrm>
        </p:spPr>
        <p:txBody>
          <a:bodyPr/>
          <a:lstStyle/>
          <a:p>
            <a:pPr>
              <a:spcBef>
                <a:spcPts val="600"/>
              </a:spcBef>
            </a:pPr>
            <a:r>
              <a:rPr lang="sv-SE" sz="2000" dirty="0"/>
              <a:t>Vaccination mot kikhosta återinfördes 1996</a:t>
            </a:r>
          </a:p>
          <a:p>
            <a:pPr>
              <a:spcBef>
                <a:spcPts val="600"/>
              </a:spcBef>
            </a:pPr>
            <a:r>
              <a:rPr lang="sv-SE" sz="2000" dirty="0"/>
              <a:t>Färre individer sjuka i kikhosta idag, oavsett ålder</a:t>
            </a:r>
          </a:p>
          <a:p>
            <a:pPr>
              <a:spcBef>
                <a:spcPts val="600"/>
              </a:spcBef>
            </a:pPr>
            <a:r>
              <a:rPr lang="sv-SE" sz="2000" dirty="0"/>
              <a:t>Spädbarn löper större risk att insjukna än andra åldersgrupper</a:t>
            </a:r>
            <a:endParaRPr lang="sv-SE" dirty="0"/>
          </a:p>
        </p:txBody>
      </p:sp>
      <p:pic>
        <p:nvPicPr>
          <p:cNvPr id="4" name="Bildobjekt 3" descr="Figuren visar en nedåtgående trend av antalet kikhostefall sett till antalet spädbarn per år sedan 1986 tills sepetmber 2024.">
            <a:extLst>
              <a:ext uri="{FF2B5EF4-FFF2-40B4-BE49-F238E27FC236}">
                <a16:creationId xmlns:a16="http://schemas.microsoft.com/office/drawing/2014/main" id="{514AEFCB-8068-43BA-B09D-D343FE337D7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27848" y="1642170"/>
            <a:ext cx="6862128" cy="3238018"/>
          </a:xfrm>
          <a:prstGeom prst="rect">
            <a:avLst/>
          </a:prstGeom>
        </p:spPr>
      </p:pic>
      <p:sp>
        <p:nvSpPr>
          <p:cNvPr id="5" name="textruta 4" descr="Data för antalet fall per 100 000 spädbarn från 1986 till och med september 2024 &#10;">
            <a:extLst>
              <a:ext uri="{FF2B5EF4-FFF2-40B4-BE49-F238E27FC236}">
                <a16:creationId xmlns:a16="http://schemas.microsoft.com/office/drawing/2014/main" id="{0B62ECF5-75F8-45E8-872C-68D30A00A994}"/>
              </a:ext>
              <a:ext uri="{C183D7F6-B498-43B3-948B-1728B52AA6E4}">
                <adec:decorative xmlns:adec="http://schemas.microsoft.com/office/drawing/2017/decorative" val="0"/>
              </a:ext>
            </a:extLst>
          </p:cNvPr>
          <p:cNvSpPr txBox="1"/>
          <p:nvPr/>
        </p:nvSpPr>
        <p:spPr>
          <a:xfrm>
            <a:off x="4712196" y="4880188"/>
            <a:ext cx="5400600" cy="261610"/>
          </a:xfrm>
          <a:prstGeom prst="rect">
            <a:avLst/>
          </a:prstGeom>
          <a:noFill/>
        </p:spPr>
        <p:txBody>
          <a:bodyPr wrap="square" rtlCol="0">
            <a:spAutoFit/>
          </a:bodyPr>
          <a:lstStyle/>
          <a:p>
            <a:r>
              <a:rPr lang="sv-SE" sz="1050" dirty="0"/>
              <a:t>Data för antalet fall per 100 000 spädbarn från 1986 till och med september 2024. </a:t>
            </a:r>
          </a:p>
        </p:txBody>
      </p:sp>
    </p:spTree>
    <p:extLst>
      <p:ext uri="{BB962C8B-B14F-4D97-AF65-F5344CB8AC3E}">
        <p14:creationId xmlns:p14="http://schemas.microsoft.com/office/powerpoint/2010/main" val="151772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Kikhosta förekommer trots vaccination</a:t>
            </a:r>
          </a:p>
        </p:txBody>
      </p:sp>
      <p:sp>
        <p:nvSpPr>
          <p:cNvPr id="9" name="Platshållare för innehåll 8"/>
          <p:cNvSpPr>
            <a:spLocks noGrp="1"/>
          </p:cNvSpPr>
          <p:nvPr>
            <p:ph idx="1"/>
          </p:nvPr>
        </p:nvSpPr>
        <p:spPr>
          <a:xfrm>
            <a:off x="911422" y="1628800"/>
            <a:ext cx="7920882" cy="4824536"/>
          </a:xfrm>
        </p:spPr>
        <p:txBody>
          <a:bodyPr/>
          <a:lstStyle/>
          <a:p>
            <a:r>
              <a:rPr lang="sv-SE" dirty="0"/>
              <a:t>Varken vaccination eller sjukdom ger ett fullständigt </a:t>
            </a:r>
            <a:br>
              <a:rPr lang="sv-SE" dirty="0"/>
            </a:br>
            <a:r>
              <a:rPr lang="sv-SE" dirty="0"/>
              <a:t>och livslångt skydd</a:t>
            </a:r>
          </a:p>
          <a:p>
            <a:r>
              <a:rPr lang="sv-SE" dirty="0"/>
              <a:t>Vaccination: </a:t>
            </a:r>
          </a:p>
          <a:p>
            <a:pPr lvl="1"/>
            <a:r>
              <a:rPr lang="sv-SE" dirty="0"/>
              <a:t>Skydd mot allvarlig sjukdom uppnås efter första dosen vaccin, </a:t>
            </a:r>
            <a:br>
              <a:rPr lang="sv-SE" dirty="0"/>
            </a:br>
            <a:r>
              <a:rPr lang="sv-SE" dirty="0"/>
              <a:t>vid 3 månaders ålder</a:t>
            </a:r>
          </a:p>
          <a:p>
            <a:pPr lvl="1"/>
            <a:r>
              <a:rPr lang="sv-SE" dirty="0"/>
              <a:t>80–90 procent skydd uppnås efter tredje dosen vaccin</a:t>
            </a:r>
          </a:p>
          <a:p>
            <a:pPr lvl="1"/>
            <a:r>
              <a:rPr lang="sv-SE" dirty="0"/>
              <a:t>Immuniteten beräknas avta efter ca fem år</a:t>
            </a:r>
          </a:p>
          <a:p>
            <a:r>
              <a:rPr lang="sv-SE" dirty="0"/>
              <a:t>Naturlig infektion: </a:t>
            </a:r>
          </a:p>
          <a:p>
            <a:pPr lvl="1"/>
            <a:r>
              <a:rPr lang="sv-SE" dirty="0"/>
              <a:t>Immunitet efter naturlig infektion avtar över tid och kvarstår i cirka 15 år</a:t>
            </a:r>
          </a:p>
          <a:p>
            <a:r>
              <a:rPr lang="sv-SE" dirty="0"/>
              <a:t>Både den som vaccinerats och den som har naturlig immunitet kan bli lindrigt sjuk och omedvetet sprida smitta</a:t>
            </a:r>
          </a:p>
          <a:p>
            <a:endParaRPr lang="sv-SE" dirty="0"/>
          </a:p>
        </p:txBody>
      </p:sp>
    </p:spTree>
    <p:extLst>
      <p:ext uri="{BB962C8B-B14F-4D97-AF65-F5344CB8AC3E}">
        <p14:creationId xmlns:p14="http://schemas.microsoft.com/office/powerpoint/2010/main" val="1838913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ASSISTID" val="6c52afa9-8d87-4f13-8a52-6e3fa612aaa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Två nya layouter - uppdatering av v 3-2" id="{50EC36AA-E65A-4B6A-80AD-62E0B908D0AB}" vid="{6892F70A-55C8-4E24-84DD-9094920C6E0E}"/>
    </a:ext>
  </a:extLst>
</a:theme>
</file>

<file path=ppt/theme/theme2.xml><?xml version="1.0" encoding="utf-8"?>
<a:theme xmlns:a="http://schemas.openxmlformats.org/drawingml/2006/main" name="Fohm + Globala målen SE">
  <a:themeElements>
    <a:clrScheme name="Fohm 2021">
      <a:dk1>
        <a:sysClr val="windowText" lastClr="000000"/>
      </a:dk1>
      <a:lt1>
        <a:sysClr val="window" lastClr="FFFFFF"/>
      </a:lt1>
      <a:dk2>
        <a:srgbClr val="E6007E"/>
      </a:dk2>
      <a:lt2>
        <a:srgbClr val="009284"/>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å nya layouter - uppdatering av v 3-2" id="{50EC36AA-E65A-4B6A-80AD-62E0B908D0AB}" vid="{D19E4568-A9F8-4533-9F2B-325CF86C6C3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292514-BFF2-4E15-B1BD-8D37C5720EEA}">
  <we:reference id="wa104051163" version="1.2.0.3" store="sv-S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1EF3F5BEB2DA2489CC82E47A9123174" ma:contentTypeVersion="0" ma:contentTypeDescription="Skapa ett nytt dokument." ma:contentTypeScope="" ma:versionID="7f135a959e710239a63e6bddd295c5c4">
  <xsd:schema xmlns:xsd="http://www.w3.org/2001/XMLSchema" xmlns:xs="http://www.w3.org/2001/XMLSchema" xmlns:p="http://schemas.microsoft.com/office/2006/metadata/properties" targetNamespace="http://schemas.microsoft.com/office/2006/metadata/properties" ma:root="true" ma:fieldsID="cc5fbd4cae1cf5ccf194b2dc26cb5c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C0FE3E-08DD-44D0-82CA-96AF3E48D195}">
  <ds:schemaRefs>
    <ds:schemaRef ds:uri="http://schemas.microsoft.com/sharepoint/v3/contenttype/forms"/>
  </ds:schemaRefs>
</ds:datastoreItem>
</file>

<file path=customXml/itemProps2.xml><?xml version="1.0" encoding="utf-8"?>
<ds:datastoreItem xmlns:ds="http://schemas.openxmlformats.org/officeDocument/2006/customXml" ds:itemID="{5077330D-AFB2-4AB5-8DC5-77089866F1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9E15ADB-8C4F-48E3-B53D-75AA75A1E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 svensk v3.2</Template>
  <TotalTime>130</TotalTime>
  <Words>4830</Words>
  <Application>Microsoft Office PowerPoint</Application>
  <PresentationFormat>Bredbild</PresentationFormat>
  <Paragraphs>312</Paragraphs>
  <Slides>29</Slides>
  <Notes>28</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29</vt:i4>
      </vt:variant>
    </vt:vector>
  </HeadingPairs>
  <TitlesOfParts>
    <vt:vector size="36" baseType="lpstr">
      <vt:lpstr>Arial</vt:lpstr>
      <vt:lpstr>Calibri</vt:lpstr>
      <vt:lpstr>Foundry Sans W01 Demi</vt:lpstr>
      <vt:lpstr>Tahoma</vt:lpstr>
      <vt:lpstr>Times New Roman</vt:lpstr>
      <vt:lpstr>Fohm SE</vt:lpstr>
      <vt:lpstr>Fohm + Globala målen SE</vt:lpstr>
      <vt:lpstr>Att förebygga kikhosta hos spädbarn – Presentation med talmanus</vt:lpstr>
      <vt:lpstr>Innehåll</vt:lpstr>
      <vt:lpstr>Om kikhosta idag</vt:lpstr>
      <vt:lpstr>Vad är kikhosta?</vt:lpstr>
      <vt:lpstr>Spädbarn blir svårast sjuka</vt:lpstr>
      <vt:lpstr>Vad är en kikning?</vt:lpstr>
      <vt:lpstr>Kikhosta i världen och i Sverige</vt:lpstr>
      <vt:lpstr>Kikhosta har minskat genom vaccination</vt:lpstr>
      <vt:lpstr>Kikhosta förekommer trots vaccination</vt:lpstr>
      <vt:lpstr>Kikhosta förekommer fortfarande</vt:lpstr>
      <vt:lpstr>Rapporterade fall av kikhosta i Sverige 2007– september 2024</vt:lpstr>
      <vt:lpstr>Rekommendationer för att förebygga kikhosta hos spädbarn:</vt:lpstr>
      <vt:lpstr>Stärka de förebyggande insatserna </vt:lpstr>
      <vt:lpstr>Rekommendation om vaccination mot kikhosta för gravida</vt:lpstr>
      <vt:lpstr>Folkhälsomyndighetens rekommendation</vt:lpstr>
      <vt:lpstr>Erbjuda barnvaccination i tid</vt:lpstr>
      <vt:lpstr>Vaccinationsprogram för barn</vt:lpstr>
      <vt:lpstr>Rekommendationer för att förebygga kikhosta hos spädbarn:</vt:lpstr>
      <vt:lpstr>Diagnostisera och behandla tidigt</vt:lpstr>
      <vt:lpstr>Symtom hos spädbarn som motiverar provtagning för kikhosta</vt:lpstr>
      <vt:lpstr>Symtom hos barn och vuxna som motiverar provtagning</vt:lpstr>
      <vt:lpstr>Diagnosmetoder vid kikhostans faser</vt:lpstr>
      <vt:lpstr>Diagnosmetoder vid kikhostans faser</vt:lpstr>
      <vt:lpstr>Rekommendationer för att förebygga kikhosta hos spädbarn:</vt:lpstr>
      <vt:lpstr>Hög uppmärksamhet på kikhosta</vt:lpstr>
      <vt:lpstr>Att känna till</vt:lpstr>
      <vt:lpstr>Mer information och länkar</vt:lpstr>
      <vt:lpstr>Mer information </vt:lpstr>
      <vt:lpstr>Tack</vt:lpstr>
    </vt:vector>
  </TitlesOfParts>
  <Manager/>
  <Company>Folkhälsomyndigheten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förebygga kikhosta hos spädbarn Presentation med talmanus</dc:title>
  <dc:subject/>
  <dc:creator>Folkhälsomyndigheten</dc:creator>
  <cp:keywords/>
  <dc:description/>
  <cp:lastModifiedBy>Catharina Ekdahl</cp:lastModifiedBy>
  <cp:revision>48</cp:revision>
  <cp:lastPrinted>2022-05-19T12:38:09Z</cp:lastPrinted>
  <dcterms:created xsi:type="dcterms:W3CDTF">2024-10-21T08:00:02Z</dcterms:created>
  <dcterms:modified xsi:type="dcterms:W3CDTF">2024-10-21T11:16:33Z</dcterms:modified>
  <cp:category/>
  <cp:contentStatus>v3.2 24-01-29</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0x01010051EF3F5BEB2DA2489CC82E47A9123174</vt:lpwstr>
  </property>
  <property fmtid="{D5CDD505-2E9C-101B-9397-08002B2CF9AE}" pid="3" name="ArticulateGUID">
    <vt:lpwstr>79779D07-735C-4808-BBCC-7E8B10D00581</vt:lpwstr>
  </property>
  <property fmtid="{D5CDD505-2E9C-101B-9397-08002B2CF9AE}" pid="4" name="ArticulatePath">
    <vt:lpwstr>http://portal.fohm.local/samarbete/kommunikation/Gemensam%20planering%20och%20verktyg/Upplägg%20av%20vår%20hantering%20av%20myndighetens%20ppt/Uppdaterad%20mall/PPT-mall%202022</vt:lpwstr>
  </property>
  <property fmtid="{D5CDD505-2E9C-101B-9397-08002B2CF9AE}" pid="5" name="CloudStatistics_StoryID">
    <vt:lpwstr>f9318ebb-49a9-4c05-8c01-71305ce428a2</vt:lpwstr>
  </property>
</Properties>
</file>